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70" r:id="rId9"/>
    <p:sldId id="263" r:id="rId10"/>
    <p:sldId id="271" r:id="rId11"/>
    <p:sldId id="264" r:id="rId12"/>
    <p:sldId id="272" r:id="rId13"/>
    <p:sldId id="265" r:id="rId14"/>
    <p:sldId id="266" r:id="rId15"/>
    <p:sldId id="267" r:id="rId16"/>
    <p:sldId id="268" r:id="rId17"/>
    <p:sldId id="273" r:id="rId18"/>
    <p:sldId id="26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8E4495-0D61-E7D7-11BD-5B7FD5AC748B}" v="49" dt="2023-02-02T21:12:53.307"/>
    <p1510:client id="{8FAAF69D-C7D1-4E10-BC4A-3CED1AB04389}" v="479" dt="2023-02-02T21:02:09.0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90" d="100"/>
          <a:sy n="90" d="100"/>
        </p:scale>
        <p:origin x="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mund O'Connor" userId="S::raymund.oconnor@csn.ie::1371643d-2aef-4179-aacf-0af978ac7de4" providerId="AD" clId="Web-{688E4495-0D61-E7D7-11BD-5B7FD5AC748B}"/>
    <pc:docChg chg="modSld">
      <pc:chgData name="Raymund O'Connor" userId="S::raymund.oconnor@csn.ie::1371643d-2aef-4179-aacf-0af978ac7de4" providerId="AD" clId="Web-{688E4495-0D61-E7D7-11BD-5B7FD5AC748B}" dt="2023-02-02T21:12:53.307" v="47" actId="20577"/>
      <pc:docMkLst>
        <pc:docMk/>
      </pc:docMkLst>
      <pc:sldChg chg="modSp modAnim">
        <pc:chgData name="Raymund O'Connor" userId="S::raymund.oconnor@csn.ie::1371643d-2aef-4179-aacf-0af978ac7de4" providerId="AD" clId="Web-{688E4495-0D61-E7D7-11BD-5B7FD5AC748B}" dt="2023-02-02T21:07:43.720" v="6"/>
        <pc:sldMkLst>
          <pc:docMk/>
          <pc:sldMk cId="2033075897" sldId="256"/>
        </pc:sldMkLst>
        <pc:spChg chg="mod">
          <ac:chgData name="Raymund O'Connor" userId="S::raymund.oconnor@csn.ie::1371643d-2aef-4179-aacf-0af978ac7de4" providerId="AD" clId="Web-{688E4495-0D61-E7D7-11BD-5B7FD5AC748B}" dt="2023-02-02T21:07:05.593" v="3" actId="1076"/>
          <ac:spMkLst>
            <pc:docMk/>
            <pc:sldMk cId="2033075897" sldId="256"/>
            <ac:spMk id="2" creationId="{00000000-0000-0000-0000-000000000000}"/>
          </ac:spMkLst>
        </pc:spChg>
        <pc:spChg chg="mod">
          <ac:chgData name="Raymund O'Connor" userId="S::raymund.oconnor@csn.ie::1371643d-2aef-4179-aacf-0af978ac7de4" providerId="AD" clId="Web-{688E4495-0D61-E7D7-11BD-5B7FD5AC748B}" dt="2023-02-02T21:06:48.062" v="0" actId="14100"/>
          <ac:spMkLst>
            <pc:docMk/>
            <pc:sldMk cId="2033075897" sldId="256"/>
            <ac:spMk id="3" creationId="{00000000-0000-0000-0000-000000000000}"/>
          </ac:spMkLst>
        </pc:spChg>
      </pc:sldChg>
      <pc:sldChg chg="modSp">
        <pc:chgData name="Raymund O'Connor" userId="S::raymund.oconnor@csn.ie::1371643d-2aef-4179-aacf-0af978ac7de4" providerId="AD" clId="Web-{688E4495-0D61-E7D7-11BD-5B7FD5AC748B}" dt="2023-02-02T21:08:38.456" v="11" actId="20577"/>
        <pc:sldMkLst>
          <pc:docMk/>
          <pc:sldMk cId="809223810" sldId="258"/>
        </pc:sldMkLst>
        <pc:spChg chg="mod">
          <ac:chgData name="Raymund O'Connor" userId="S::raymund.oconnor@csn.ie::1371643d-2aef-4179-aacf-0af978ac7de4" providerId="AD" clId="Web-{688E4495-0D61-E7D7-11BD-5B7FD5AC748B}" dt="2023-02-02T21:08:38.456" v="11" actId="20577"/>
          <ac:spMkLst>
            <pc:docMk/>
            <pc:sldMk cId="809223810" sldId="258"/>
            <ac:spMk id="3" creationId="{00000000-0000-0000-0000-000000000000}"/>
          </ac:spMkLst>
        </pc:spChg>
      </pc:sldChg>
      <pc:sldChg chg="modSp">
        <pc:chgData name="Raymund O'Connor" userId="S::raymund.oconnor@csn.ie::1371643d-2aef-4179-aacf-0af978ac7de4" providerId="AD" clId="Web-{688E4495-0D61-E7D7-11BD-5B7FD5AC748B}" dt="2023-02-02T21:12:53.307" v="47" actId="20577"/>
        <pc:sldMkLst>
          <pc:docMk/>
          <pc:sldMk cId="2412084202" sldId="269"/>
        </pc:sldMkLst>
        <pc:spChg chg="mod">
          <ac:chgData name="Raymund O'Connor" userId="S::raymund.oconnor@csn.ie::1371643d-2aef-4179-aacf-0af978ac7de4" providerId="AD" clId="Web-{688E4495-0D61-E7D7-11BD-5B7FD5AC748B}" dt="2023-02-02T21:12:53.307" v="47" actId="20577"/>
          <ac:spMkLst>
            <pc:docMk/>
            <pc:sldMk cId="2412084202" sldId="269"/>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5A766D-2081-4C7E-A9B7-CA3B5C502E36}" type="datetimeFigureOut">
              <a:rPr lang="en-IE" smtClean="0"/>
              <a:t>02/02/2023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EB3883A-5BA2-452A-A034-200F00DF9F68}" type="slidenum">
              <a:rPr lang="en-IE" smtClean="0"/>
              <a:t>‹#›</a:t>
            </a:fld>
            <a:endParaRPr lang="en-IE"/>
          </a:p>
        </p:txBody>
      </p:sp>
    </p:spTree>
    <p:extLst>
      <p:ext uri="{BB962C8B-B14F-4D97-AF65-F5344CB8AC3E}">
        <p14:creationId xmlns:p14="http://schemas.microsoft.com/office/powerpoint/2010/main" val="131217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5A766D-2081-4C7E-A9B7-CA3B5C502E36}" type="datetimeFigureOut">
              <a:rPr lang="en-IE" smtClean="0"/>
              <a:t>02/02/2023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EB3883A-5BA2-452A-A034-200F00DF9F68}" type="slidenum">
              <a:rPr lang="en-IE" smtClean="0"/>
              <a:t>‹#›</a:t>
            </a:fld>
            <a:endParaRPr lang="en-IE"/>
          </a:p>
        </p:txBody>
      </p:sp>
    </p:spTree>
    <p:extLst>
      <p:ext uri="{BB962C8B-B14F-4D97-AF65-F5344CB8AC3E}">
        <p14:creationId xmlns:p14="http://schemas.microsoft.com/office/powerpoint/2010/main" val="457702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5A766D-2081-4C7E-A9B7-CA3B5C502E36}" type="datetimeFigureOut">
              <a:rPr lang="en-IE" smtClean="0"/>
              <a:t>02/02/2023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EB3883A-5BA2-452A-A034-200F00DF9F68}" type="slidenum">
              <a:rPr lang="en-IE" smtClean="0"/>
              <a:t>‹#›</a:t>
            </a:fld>
            <a:endParaRPr lang="en-I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327691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5A766D-2081-4C7E-A9B7-CA3B5C502E36}" type="datetimeFigureOut">
              <a:rPr lang="en-IE" smtClean="0"/>
              <a:t>02/02/2023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EB3883A-5BA2-452A-A034-200F00DF9F68}" type="slidenum">
              <a:rPr lang="en-IE" smtClean="0"/>
              <a:t>‹#›</a:t>
            </a:fld>
            <a:endParaRPr lang="en-IE"/>
          </a:p>
        </p:txBody>
      </p:sp>
    </p:spTree>
    <p:extLst>
      <p:ext uri="{BB962C8B-B14F-4D97-AF65-F5344CB8AC3E}">
        <p14:creationId xmlns:p14="http://schemas.microsoft.com/office/powerpoint/2010/main" val="9209788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5A766D-2081-4C7E-A9B7-CA3B5C502E36}" type="datetimeFigureOut">
              <a:rPr lang="en-IE" smtClean="0"/>
              <a:t>02/02/2023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EB3883A-5BA2-452A-A034-200F00DF9F68}" type="slidenum">
              <a:rPr lang="en-IE" smtClean="0"/>
              <a:t>‹#›</a:t>
            </a:fld>
            <a:endParaRPr lang="en-I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378036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5A766D-2081-4C7E-A9B7-CA3B5C502E36}" type="datetimeFigureOut">
              <a:rPr lang="en-IE" smtClean="0"/>
              <a:t>02/02/2023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EB3883A-5BA2-452A-A034-200F00DF9F68}" type="slidenum">
              <a:rPr lang="en-IE" smtClean="0"/>
              <a:t>‹#›</a:t>
            </a:fld>
            <a:endParaRPr lang="en-IE"/>
          </a:p>
        </p:txBody>
      </p:sp>
    </p:spTree>
    <p:extLst>
      <p:ext uri="{BB962C8B-B14F-4D97-AF65-F5344CB8AC3E}">
        <p14:creationId xmlns:p14="http://schemas.microsoft.com/office/powerpoint/2010/main" val="3877107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5A766D-2081-4C7E-A9B7-CA3B5C502E36}" type="datetimeFigureOut">
              <a:rPr lang="en-IE" smtClean="0"/>
              <a:t>02/02/2023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EB3883A-5BA2-452A-A034-200F00DF9F68}" type="slidenum">
              <a:rPr lang="en-IE" smtClean="0"/>
              <a:t>‹#›</a:t>
            </a:fld>
            <a:endParaRPr lang="en-IE"/>
          </a:p>
        </p:txBody>
      </p:sp>
    </p:spTree>
    <p:extLst>
      <p:ext uri="{BB962C8B-B14F-4D97-AF65-F5344CB8AC3E}">
        <p14:creationId xmlns:p14="http://schemas.microsoft.com/office/powerpoint/2010/main" val="21188392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5A766D-2081-4C7E-A9B7-CA3B5C502E36}" type="datetimeFigureOut">
              <a:rPr lang="en-IE" smtClean="0"/>
              <a:t>02/02/2023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EB3883A-5BA2-452A-A034-200F00DF9F68}" type="slidenum">
              <a:rPr lang="en-IE" smtClean="0"/>
              <a:t>‹#›</a:t>
            </a:fld>
            <a:endParaRPr lang="en-IE"/>
          </a:p>
        </p:txBody>
      </p:sp>
    </p:spTree>
    <p:extLst>
      <p:ext uri="{BB962C8B-B14F-4D97-AF65-F5344CB8AC3E}">
        <p14:creationId xmlns:p14="http://schemas.microsoft.com/office/powerpoint/2010/main" val="393501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5A766D-2081-4C7E-A9B7-CA3B5C502E36}" type="datetimeFigureOut">
              <a:rPr lang="en-IE" smtClean="0"/>
              <a:t>02/02/2023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EB3883A-5BA2-452A-A034-200F00DF9F68}" type="slidenum">
              <a:rPr lang="en-IE" smtClean="0"/>
              <a:t>‹#›</a:t>
            </a:fld>
            <a:endParaRPr lang="en-IE"/>
          </a:p>
        </p:txBody>
      </p:sp>
    </p:spTree>
    <p:extLst>
      <p:ext uri="{BB962C8B-B14F-4D97-AF65-F5344CB8AC3E}">
        <p14:creationId xmlns:p14="http://schemas.microsoft.com/office/powerpoint/2010/main" val="2940840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15A766D-2081-4C7E-A9B7-CA3B5C502E36}" type="datetimeFigureOut">
              <a:rPr lang="en-IE" smtClean="0"/>
              <a:t>02/02/2023</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4EB3883A-5BA2-452A-A034-200F00DF9F68}" type="slidenum">
              <a:rPr lang="en-IE" smtClean="0"/>
              <a:t>‹#›</a:t>
            </a:fld>
            <a:endParaRPr lang="en-IE"/>
          </a:p>
        </p:txBody>
      </p:sp>
    </p:spTree>
    <p:extLst>
      <p:ext uri="{BB962C8B-B14F-4D97-AF65-F5344CB8AC3E}">
        <p14:creationId xmlns:p14="http://schemas.microsoft.com/office/powerpoint/2010/main" val="1835552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5A766D-2081-4C7E-A9B7-CA3B5C502E36}" type="datetimeFigureOut">
              <a:rPr lang="en-IE" smtClean="0"/>
              <a:t>02/02/2023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EB3883A-5BA2-452A-A034-200F00DF9F68}" type="slidenum">
              <a:rPr lang="en-IE" smtClean="0"/>
              <a:t>‹#›</a:t>
            </a:fld>
            <a:endParaRPr lang="en-IE"/>
          </a:p>
        </p:txBody>
      </p:sp>
    </p:spTree>
    <p:extLst>
      <p:ext uri="{BB962C8B-B14F-4D97-AF65-F5344CB8AC3E}">
        <p14:creationId xmlns:p14="http://schemas.microsoft.com/office/powerpoint/2010/main" val="1473377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5A766D-2081-4C7E-A9B7-CA3B5C502E36}" type="datetimeFigureOut">
              <a:rPr lang="en-IE" smtClean="0"/>
              <a:t>02/02/2023</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4EB3883A-5BA2-452A-A034-200F00DF9F68}" type="slidenum">
              <a:rPr lang="en-IE" smtClean="0"/>
              <a:t>‹#›</a:t>
            </a:fld>
            <a:endParaRPr lang="en-IE"/>
          </a:p>
        </p:txBody>
      </p:sp>
    </p:spTree>
    <p:extLst>
      <p:ext uri="{BB962C8B-B14F-4D97-AF65-F5344CB8AC3E}">
        <p14:creationId xmlns:p14="http://schemas.microsoft.com/office/powerpoint/2010/main" val="2692428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5A766D-2081-4C7E-A9B7-CA3B5C502E36}" type="datetimeFigureOut">
              <a:rPr lang="en-IE" smtClean="0"/>
              <a:t>02/02/2023</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4EB3883A-5BA2-452A-A034-200F00DF9F68}" type="slidenum">
              <a:rPr lang="en-IE" smtClean="0"/>
              <a:t>‹#›</a:t>
            </a:fld>
            <a:endParaRPr lang="en-IE"/>
          </a:p>
        </p:txBody>
      </p:sp>
    </p:spTree>
    <p:extLst>
      <p:ext uri="{BB962C8B-B14F-4D97-AF65-F5344CB8AC3E}">
        <p14:creationId xmlns:p14="http://schemas.microsoft.com/office/powerpoint/2010/main" val="3389757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5A766D-2081-4C7E-A9B7-CA3B5C502E36}" type="datetimeFigureOut">
              <a:rPr lang="en-IE" smtClean="0"/>
              <a:t>02/02/2023</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4EB3883A-5BA2-452A-A034-200F00DF9F68}" type="slidenum">
              <a:rPr lang="en-IE" smtClean="0"/>
              <a:t>‹#›</a:t>
            </a:fld>
            <a:endParaRPr lang="en-IE"/>
          </a:p>
        </p:txBody>
      </p:sp>
    </p:spTree>
    <p:extLst>
      <p:ext uri="{BB962C8B-B14F-4D97-AF65-F5344CB8AC3E}">
        <p14:creationId xmlns:p14="http://schemas.microsoft.com/office/powerpoint/2010/main" val="621622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15A766D-2081-4C7E-A9B7-CA3B5C502E36}" type="datetimeFigureOut">
              <a:rPr lang="en-IE" smtClean="0"/>
              <a:t>02/02/2023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EB3883A-5BA2-452A-A034-200F00DF9F68}" type="slidenum">
              <a:rPr lang="en-IE" smtClean="0"/>
              <a:t>‹#›</a:t>
            </a:fld>
            <a:endParaRPr lang="en-IE"/>
          </a:p>
        </p:txBody>
      </p:sp>
    </p:spTree>
    <p:extLst>
      <p:ext uri="{BB962C8B-B14F-4D97-AF65-F5344CB8AC3E}">
        <p14:creationId xmlns:p14="http://schemas.microsoft.com/office/powerpoint/2010/main" val="4271469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15A766D-2081-4C7E-A9B7-CA3B5C502E36}" type="datetimeFigureOut">
              <a:rPr lang="en-IE" smtClean="0"/>
              <a:t>02/02/2023</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4EB3883A-5BA2-452A-A034-200F00DF9F68}" type="slidenum">
              <a:rPr lang="en-IE" smtClean="0"/>
              <a:t>‹#›</a:t>
            </a:fld>
            <a:endParaRPr lang="en-IE"/>
          </a:p>
        </p:txBody>
      </p:sp>
    </p:spTree>
    <p:extLst>
      <p:ext uri="{BB962C8B-B14F-4D97-AF65-F5344CB8AC3E}">
        <p14:creationId xmlns:p14="http://schemas.microsoft.com/office/powerpoint/2010/main" val="2769089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15A766D-2081-4C7E-A9B7-CA3B5C502E36}" type="datetimeFigureOut">
              <a:rPr lang="en-IE" smtClean="0"/>
              <a:t>02/02/2023</a:t>
            </a:fld>
            <a:endParaRPr lang="en-I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EB3883A-5BA2-452A-A034-200F00DF9F68}" type="slidenum">
              <a:rPr lang="en-IE" smtClean="0"/>
              <a:t>‹#›</a:t>
            </a:fld>
            <a:endParaRPr lang="en-IE"/>
          </a:p>
        </p:txBody>
      </p:sp>
    </p:spTree>
    <p:extLst>
      <p:ext uri="{BB962C8B-B14F-4D97-AF65-F5344CB8AC3E}">
        <p14:creationId xmlns:p14="http://schemas.microsoft.com/office/powerpoint/2010/main" val="23082213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video" Target="https://www.youtube.com/embed/0wGqhRc3AfA?feature=oembe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7.xml"/><Relationship Id="rId1" Type="http://schemas.openxmlformats.org/officeDocument/2006/relationships/video" Target="https://www.youtube.com/embed/tfOM3Fg3Bz4?feature=oembed"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vpnmentor.com/popular/vpns-101-vpnmentors-vpn-guide-newbies/?keyword=what%20is%20a%20vpn%20connection&amp;geo=142384&amp;device=&amp;utm_source=bing&amp;adid=76484918571284&amp;msclkid=da13dc4565d41c224535bf997967395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www.ecollege.ie/" TargetMode="External"/><Relationship Id="rId3" Type="http://schemas.openxmlformats.org/officeDocument/2006/relationships/hyperlink" Target="https://tryhackme.com/" TargetMode="External"/><Relationship Id="rId7" Type="http://schemas.openxmlformats.org/officeDocument/2006/relationships/hyperlink" Target="https://www.udemy.com/" TargetMode="External"/><Relationship Id="rId2" Type="http://schemas.openxmlformats.org/officeDocument/2006/relationships/hyperlink" Target="https://www.webwise.ie/" TargetMode="External"/><Relationship Id="rId1" Type="http://schemas.openxmlformats.org/officeDocument/2006/relationships/slideLayout" Target="../slideLayouts/slideLayout2.xml"/><Relationship Id="rId6" Type="http://schemas.openxmlformats.org/officeDocument/2006/relationships/hyperlink" Target="https://www.coursera.org/" TargetMode="External"/><Relationship Id="rId5" Type="http://schemas.openxmlformats.org/officeDocument/2006/relationships/hyperlink" Target="https://www.youtube.com/" TargetMode="External"/><Relationship Id="rId4" Type="http://schemas.openxmlformats.org/officeDocument/2006/relationships/hyperlink" Target="https://www.ncsc.gov.i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1396" y="3569100"/>
            <a:ext cx="8492607" cy="487522"/>
          </a:xfrm>
        </p:spPr>
        <p:txBody>
          <a:bodyPr>
            <a:normAutofit fontScale="90000"/>
          </a:bodyPr>
          <a:lstStyle/>
          <a:p>
            <a:r>
              <a:rPr lang="en-IE" b="1" dirty="0"/>
              <a:t>Internet/Cyber Security</a:t>
            </a:r>
            <a:br>
              <a:rPr lang="en-IE" dirty="0"/>
            </a:br>
            <a:endParaRPr lang="en-IE" dirty="0"/>
          </a:p>
        </p:txBody>
      </p:sp>
      <p:sp>
        <p:nvSpPr>
          <p:cNvPr id="3" name="Subtitle 2"/>
          <p:cNvSpPr>
            <a:spLocks noGrp="1"/>
          </p:cNvSpPr>
          <p:nvPr>
            <p:ph type="subTitle" idx="1"/>
          </p:nvPr>
        </p:nvSpPr>
        <p:spPr>
          <a:xfrm>
            <a:off x="1507067" y="3353668"/>
            <a:ext cx="7781313" cy="1794064"/>
          </a:xfrm>
        </p:spPr>
        <p:txBody>
          <a:bodyPr>
            <a:normAutofit/>
          </a:bodyPr>
          <a:lstStyle/>
          <a:p>
            <a:r>
              <a:rPr lang="en-IE" sz="1600" dirty="0"/>
              <a:t>Be aware of the dangers when using your devices</a:t>
            </a:r>
          </a:p>
        </p:txBody>
      </p:sp>
    </p:spTree>
    <p:extLst>
      <p:ext uri="{BB962C8B-B14F-4D97-AF65-F5344CB8AC3E}">
        <p14:creationId xmlns:p14="http://schemas.microsoft.com/office/powerpoint/2010/main" val="203307589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title="How to Prevent Malware">
            <a:hlinkClick r:id="" action="ppaction://media"/>
            <a:extLst>
              <a:ext uri="{FF2B5EF4-FFF2-40B4-BE49-F238E27FC236}">
                <a16:creationId xmlns:a16="http://schemas.microsoft.com/office/drawing/2014/main" id="{4D9F6922-87A8-BB7D-537C-38926E8AC3DF}"/>
              </a:ext>
            </a:extLst>
          </p:cNvPr>
          <p:cNvPicPr>
            <a:picLocks noRot="1" noChangeAspect="1"/>
          </p:cNvPicPr>
          <p:nvPr>
            <a:videoFile r:link="rId1"/>
          </p:nvPr>
        </p:nvPicPr>
        <p:blipFill>
          <a:blip r:embed="rId3"/>
          <a:stretch>
            <a:fillRect/>
          </a:stretch>
        </p:blipFill>
        <p:spPr>
          <a:xfrm>
            <a:off x="489356" y="253351"/>
            <a:ext cx="10954498" cy="6351298"/>
          </a:xfrm>
          <a:prstGeom prst="rect">
            <a:avLst/>
          </a:prstGeom>
        </p:spPr>
      </p:pic>
    </p:spTree>
    <p:extLst>
      <p:ext uri="{BB962C8B-B14F-4D97-AF65-F5344CB8AC3E}">
        <p14:creationId xmlns:p14="http://schemas.microsoft.com/office/powerpoint/2010/main" val="84491066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Ransomware</a:t>
            </a:r>
            <a:endParaRPr lang="en-IE" dirty="0"/>
          </a:p>
        </p:txBody>
      </p:sp>
      <p:sp>
        <p:nvSpPr>
          <p:cNvPr id="3" name="Content Placeholder 2"/>
          <p:cNvSpPr>
            <a:spLocks noGrp="1"/>
          </p:cNvSpPr>
          <p:nvPr>
            <p:ph idx="1"/>
          </p:nvPr>
        </p:nvSpPr>
        <p:spPr/>
        <p:txBody>
          <a:bodyPr/>
          <a:lstStyle/>
          <a:p>
            <a:r>
              <a:rPr lang="en-US" dirty="0"/>
              <a:t>Ransomware is a type of malware that encrypts a victim's files and demands payment in exchange for the decryption key.</a:t>
            </a:r>
          </a:p>
          <a:p>
            <a:r>
              <a:rPr lang="en-US" dirty="0"/>
              <a:t>Ransomware can be spread through infected email attachments, software downloads, or vulnerabilities in unpatched software. (Note: update your Operating System)</a:t>
            </a:r>
          </a:p>
          <a:p>
            <a:r>
              <a:rPr lang="en-US" dirty="0"/>
              <a:t>It can cause significant damage to an individual or organization, as the encrypted files may be permanently lost if the ransom is not paid or if no backups are available.</a:t>
            </a:r>
          </a:p>
          <a:p>
            <a:endParaRPr lang="en-IE" dirty="0"/>
          </a:p>
        </p:txBody>
      </p:sp>
    </p:spTree>
    <p:extLst>
      <p:ext uri="{BB962C8B-B14F-4D97-AF65-F5344CB8AC3E}">
        <p14:creationId xmlns:p14="http://schemas.microsoft.com/office/powerpoint/2010/main" val="23394098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title="Ransomware and How to Prevent a Ransomware Attack (2021)">
            <a:hlinkClick r:id="" action="ppaction://media"/>
            <a:extLst>
              <a:ext uri="{FF2B5EF4-FFF2-40B4-BE49-F238E27FC236}">
                <a16:creationId xmlns:a16="http://schemas.microsoft.com/office/drawing/2014/main" id="{DEB78F41-518B-C7F8-BF93-CC687709807F}"/>
              </a:ext>
            </a:extLst>
          </p:cNvPr>
          <p:cNvPicPr>
            <a:picLocks noRot="1" noChangeAspect="1"/>
          </p:cNvPicPr>
          <p:nvPr>
            <a:videoFile r:link="rId1"/>
          </p:nvPr>
        </p:nvPicPr>
        <p:blipFill>
          <a:blip r:embed="rId3"/>
          <a:stretch>
            <a:fillRect/>
          </a:stretch>
        </p:blipFill>
        <p:spPr>
          <a:xfrm>
            <a:off x="602672" y="325270"/>
            <a:ext cx="10986655" cy="6207460"/>
          </a:xfrm>
          <a:prstGeom prst="rect">
            <a:avLst/>
          </a:prstGeom>
        </p:spPr>
      </p:pic>
    </p:spTree>
    <p:extLst>
      <p:ext uri="{BB962C8B-B14F-4D97-AF65-F5344CB8AC3E}">
        <p14:creationId xmlns:p14="http://schemas.microsoft.com/office/powerpoint/2010/main" val="31651070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056870" cy="1177636"/>
          </a:xfrm>
        </p:spPr>
        <p:txBody>
          <a:bodyPr>
            <a:noAutofit/>
          </a:bodyPr>
          <a:lstStyle/>
          <a:p>
            <a:r>
              <a:rPr lang="en-US" sz="2800" dirty="0"/>
              <a:t>Tips and best practices for staying safe online, such as using strong passwords, being wary of suspicious emails and links, and keeping software and security programs up to date.</a:t>
            </a:r>
            <a:endParaRPr lang="en-IE" sz="2800" dirty="0"/>
          </a:p>
        </p:txBody>
      </p:sp>
      <p:sp>
        <p:nvSpPr>
          <p:cNvPr id="3" name="Content Placeholder 2"/>
          <p:cNvSpPr>
            <a:spLocks noGrp="1"/>
          </p:cNvSpPr>
          <p:nvPr>
            <p:ph idx="1"/>
          </p:nvPr>
        </p:nvSpPr>
        <p:spPr>
          <a:xfrm>
            <a:off x="677333" y="2438400"/>
            <a:ext cx="10281611" cy="4419600"/>
          </a:xfrm>
        </p:spPr>
        <p:txBody>
          <a:bodyPr>
            <a:normAutofit fontScale="77500" lnSpcReduction="20000"/>
          </a:bodyPr>
          <a:lstStyle/>
          <a:p>
            <a:r>
              <a:rPr lang="en-US" dirty="0"/>
              <a:t>Use strong and unique passwords for each account, and consider using a password manager(</a:t>
            </a:r>
            <a:r>
              <a:rPr lang="en-US" dirty="0" err="1"/>
              <a:t>eg</a:t>
            </a:r>
            <a:r>
              <a:rPr lang="en-US" dirty="0"/>
              <a:t> KeePass/LastPass) to keep them secure</a:t>
            </a:r>
          </a:p>
          <a:p>
            <a:r>
              <a:rPr lang="en-US" dirty="0"/>
              <a:t>Be wary of suspicious emails, links, and messages, especially those that ask for personal information or login credentials</a:t>
            </a:r>
          </a:p>
          <a:p>
            <a:r>
              <a:rPr lang="en-US" dirty="0"/>
              <a:t>Keep software and security programs up to date, including antivirus and anti-malware programs, firewalls, and operating systems</a:t>
            </a:r>
          </a:p>
          <a:p>
            <a:r>
              <a:rPr lang="en-US" dirty="0"/>
              <a:t>Be cautious when sharing personal information online, and be sure to read the privacy policy of any website or service before sharing information</a:t>
            </a:r>
          </a:p>
          <a:p>
            <a:r>
              <a:rPr lang="en-US" dirty="0"/>
              <a:t>Use two-factor authentication whenever possible (</a:t>
            </a:r>
            <a:r>
              <a:rPr lang="en-US" dirty="0" err="1"/>
              <a:t>eg</a:t>
            </a:r>
            <a:r>
              <a:rPr lang="en-US" dirty="0"/>
              <a:t> your Google account, online bank accounts(apps))</a:t>
            </a:r>
          </a:p>
          <a:p>
            <a:r>
              <a:rPr lang="en-US" dirty="0"/>
              <a:t>Avoid using public Wi-Fi networks for sensitive activities, as they can be vulnerable to hacking (turn off your Bluetooth)</a:t>
            </a:r>
          </a:p>
          <a:p>
            <a:r>
              <a:rPr lang="en-US" dirty="0"/>
              <a:t>Be mindful of phishing scams, which are attempts to trick you into providing personal information</a:t>
            </a:r>
          </a:p>
          <a:p>
            <a:r>
              <a:rPr lang="en-US" dirty="0"/>
              <a:t>Use privacy settings and controls on social media and other online accounts</a:t>
            </a:r>
          </a:p>
          <a:p>
            <a:r>
              <a:rPr lang="en-US" dirty="0"/>
              <a:t>Use VPN when accessing the internet</a:t>
            </a:r>
          </a:p>
          <a:p>
            <a:r>
              <a:rPr lang="en-US" dirty="0"/>
              <a:t>Avoid using the same password for multiple accounts</a:t>
            </a:r>
          </a:p>
          <a:p>
            <a:r>
              <a:rPr lang="en-US" dirty="0"/>
              <a:t>Use anti-virus software (</a:t>
            </a:r>
            <a:r>
              <a:rPr lang="en-US" dirty="0" err="1"/>
              <a:t>eg</a:t>
            </a:r>
            <a:r>
              <a:rPr lang="en-US" dirty="0"/>
              <a:t> McAfee/Sophos)</a:t>
            </a:r>
          </a:p>
          <a:p>
            <a:r>
              <a:rPr lang="en-US" dirty="0"/>
              <a:t>Keep your personal information offline as much as possible.</a:t>
            </a:r>
          </a:p>
          <a:p>
            <a:endParaRPr lang="en-IE" dirty="0"/>
          </a:p>
        </p:txBody>
      </p:sp>
    </p:spTree>
    <p:extLst>
      <p:ext uri="{BB962C8B-B14F-4D97-AF65-F5344CB8AC3E}">
        <p14:creationId xmlns:p14="http://schemas.microsoft.com/office/powerpoint/2010/main" val="26315166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263228"/>
            <a:ext cx="9006993" cy="1320800"/>
          </a:xfrm>
        </p:spPr>
        <p:txBody>
          <a:bodyPr>
            <a:normAutofit/>
          </a:bodyPr>
          <a:lstStyle/>
          <a:p>
            <a:r>
              <a:rPr lang="en-US" dirty="0"/>
              <a:t>Social media: </a:t>
            </a:r>
            <a:r>
              <a:rPr lang="en-US" sz="1800" dirty="0"/>
              <a:t>The importance of maintaining privacy and security settings on social media accounts and being mindful of the information shared on these platforms.</a:t>
            </a:r>
            <a:endParaRPr lang="en-IE" sz="1800" dirty="0"/>
          </a:p>
        </p:txBody>
      </p:sp>
      <p:sp>
        <p:nvSpPr>
          <p:cNvPr id="3" name="Content Placeholder 2"/>
          <p:cNvSpPr>
            <a:spLocks noGrp="1"/>
          </p:cNvSpPr>
          <p:nvPr>
            <p:ph idx="1"/>
          </p:nvPr>
        </p:nvSpPr>
        <p:spPr>
          <a:xfrm>
            <a:off x="677333" y="1456660"/>
            <a:ext cx="11168303" cy="5138112"/>
          </a:xfrm>
        </p:spPr>
        <p:txBody>
          <a:bodyPr>
            <a:normAutofit fontScale="70000" lnSpcReduction="20000"/>
          </a:bodyPr>
          <a:lstStyle/>
          <a:p>
            <a:r>
              <a:rPr lang="en-US" dirty="0"/>
              <a:t>Prevent unauthorized access to personal information and accounts</a:t>
            </a:r>
          </a:p>
          <a:p>
            <a:r>
              <a:rPr lang="en-US" dirty="0"/>
              <a:t>Protect personal information from being shared without consent</a:t>
            </a:r>
          </a:p>
          <a:p>
            <a:r>
              <a:rPr lang="en-US" dirty="0"/>
              <a:t>Prevent unwanted contact or online harassment</a:t>
            </a:r>
          </a:p>
          <a:p>
            <a:r>
              <a:rPr lang="en-US" dirty="0"/>
              <a:t>Avoid identity theft or other types of fraud</a:t>
            </a:r>
          </a:p>
          <a:p>
            <a:r>
              <a:rPr lang="en-US" dirty="0"/>
              <a:t>Protect sensitive information such as location, contact information, and financial information</a:t>
            </a:r>
          </a:p>
          <a:p>
            <a:r>
              <a:rPr lang="en-US" dirty="0"/>
              <a:t>Keep control over who can see your posts, profile information, and other data</a:t>
            </a:r>
          </a:p>
          <a:p>
            <a:r>
              <a:rPr lang="en-US" dirty="0"/>
              <a:t>Minimize the risk of data breaches</a:t>
            </a:r>
          </a:p>
          <a:p>
            <a:r>
              <a:rPr lang="en-US" dirty="0"/>
              <a:t>Be mindful of the information shared on social media platforms.</a:t>
            </a:r>
          </a:p>
          <a:p>
            <a:r>
              <a:rPr lang="en-US" dirty="0"/>
              <a:t>Be selective about the personal information shared on social media</a:t>
            </a:r>
          </a:p>
          <a:p>
            <a:r>
              <a:rPr lang="en-US" dirty="0"/>
              <a:t>Avoid sharing sensitive information such as home address, phone number, and financial information</a:t>
            </a:r>
          </a:p>
          <a:p>
            <a:r>
              <a:rPr lang="en-US" dirty="0"/>
              <a:t>Be cautious about accepting friend requests or messages from strangers</a:t>
            </a:r>
          </a:p>
          <a:p>
            <a:r>
              <a:rPr lang="en-US" dirty="0"/>
              <a:t>Be aware of the potential consequences of sharing certain information, such as job opportunities or personal relationships</a:t>
            </a:r>
          </a:p>
          <a:p>
            <a:r>
              <a:rPr lang="en-US" dirty="0"/>
              <a:t>Be aware of the potential privacy risks associated with using location-based services</a:t>
            </a:r>
          </a:p>
          <a:p>
            <a:r>
              <a:rPr lang="en-US" dirty="0"/>
              <a:t>Avoid posting too much personal information that could be used to steal your identity.</a:t>
            </a:r>
          </a:p>
          <a:p>
            <a:r>
              <a:rPr lang="en-US" dirty="0"/>
              <a:t>Be careful with online quizzes, surveys or other applications that could ask for personal information.</a:t>
            </a:r>
          </a:p>
          <a:p>
            <a:r>
              <a:rPr lang="en-US" dirty="0"/>
              <a:t>Be aware of the social media platforms' data collection and usage practices.</a:t>
            </a:r>
          </a:p>
          <a:p>
            <a:r>
              <a:rPr lang="en-US" dirty="0"/>
              <a:t>And overall, regularly reviewing and updating your social media security and privacy settings to ensure that they are aligned with your current preferences and safety concerns.</a:t>
            </a:r>
            <a:endParaRPr lang="en-IE" dirty="0"/>
          </a:p>
        </p:txBody>
      </p:sp>
    </p:spTree>
    <p:extLst>
      <p:ext uri="{BB962C8B-B14F-4D97-AF65-F5344CB8AC3E}">
        <p14:creationId xmlns:p14="http://schemas.microsoft.com/office/powerpoint/2010/main" val="10913824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3">
                                            <p:txEl>
                                              <p:pRg st="10" end="10"/>
                                            </p:txEl>
                                          </p:spTgt>
                                        </p:tgtEl>
                                        <p:attrNameLst>
                                          <p:attrName>style.visibility</p:attrName>
                                        </p:attrNameLst>
                                      </p:cBhvr>
                                      <p:to>
                                        <p:strVal val="visible"/>
                                      </p:to>
                                    </p:set>
                                    <p:animEffect transition="in" filter="fade">
                                      <p:cBhvr>
                                        <p:cTn id="77" dur="1000"/>
                                        <p:tgtEl>
                                          <p:spTgt spid="3">
                                            <p:txEl>
                                              <p:pRg st="10" end="10"/>
                                            </p:txEl>
                                          </p:spTgt>
                                        </p:tgtEl>
                                      </p:cBhvr>
                                    </p:animEffect>
                                    <p:anim calcmode="lin" valueType="num">
                                      <p:cBhvr>
                                        <p:cTn id="7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9"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3">
                                            <p:txEl>
                                              <p:pRg st="11" end="11"/>
                                            </p:txEl>
                                          </p:spTgt>
                                        </p:tgtEl>
                                        <p:attrNameLst>
                                          <p:attrName>style.visibility</p:attrName>
                                        </p:attrNameLst>
                                      </p:cBhvr>
                                      <p:to>
                                        <p:strVal val="visible"/>
                                      </p:to>
                                    </p:set>
                                    <p:animEffect transition="in" filter="fade">
                                      <p:cBhvr>
                                        <p:cTn id="84" dur="1000"/>
                                        <p:tgtEl>
                                          <p:spTgt spid="3">
                                            <p:txEl>
                                              <p:pRg st="11" end="11"/>
                                            </p:txEl>
                                          </p:spTgt>
                                        </p:tgtEl>
                                      </p:cBhvr>
                                    </p:animEffect>
                                    <p:anim calcmode="lin" valueType="num">
                                      <p:cBhvr>
                                        <p:cTn id="85"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6"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
                                            <p:txEl>
                                              <p:pRg st="12" end="12"/>
                                            </p:txEl>
                                          </p:spTgt>
                                        </p:tgtEl>
                                        <p:attrNameLst>
                                          <p:attrName>style.visibility</p:attrName>
                                        </p:attrNameLst>
                                      </p:cBhvr>
                                      <p:to>
                                        <p:strVal val="visible"/>
                                      </p:to>
                                    </p:set>
                                    <p:animEffect transition="in" filter="fade">
                                      <p:cBhvr>
                                        <p:cTn id="91" dur="1000"/>
                                        <p:tgtEl>
                                          <p:spTgt spid="3">
                                            <p:txEl>
                                              <p:pRg st="12" end="12"/>
                                            </p:txEl>
                                          </p:spTgt>
                                        </p:tgtEl>
                                      </p:cBhvr>
                                    </p:animEffect>
                                    <p:anim calcmode="lin" valueType="num">
                                      <p:cBhvr>
                                        <p:cTn id="92"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93"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
                                            <p:txEl>
                                              <p:pRg st="13" end="13"/>
                                            </p:txEl>
                                          </p:spTgt>
                                        </p:tgtEl>
                                        <p:attrNameLst>
                                          <p:attrName>style.visibility</p:attrName>
                                        </p:attrNameLst>
                                      </p:cBhvr>
                                      <p:to>
                                        <p:strVal val="visible"/>
                                      </p:to>
                                    </p:set>
                                    <p:animEffect transition="in" filter="fade">
                                      <p:cBhvr>
                                        <p:cTn id="98" dur="1000"/>
                                        <p:tgtEl>
                                          <p:spTgt spid="3">
                                            <p:txEl>
                                              <p:pRg st="13" end="13"/>
                                            </p:txEl>
                                          </p:spTgt>
                                        </p:tgtEl>
                                      </p:cBhvr>
                                    </p:animEffect>
                                    <p:anim calcmode="lin" valueType="num">
                                      <p:cBhvr>
                                        <p:cTn id="9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3">
                                            <p:txEl>
                                              <p:pRg st="14" end="14"/>
                                            </p:txEl>
                                          </p:spTgt>
                                        </p:tgtEl>
                                        <p:attrNameLst>
                                          <p:attrName>style.visibility</p:attrName>
                                        </p:attrNameLst>
                                      </p:cBhvr>
                                      <p:to>
                                        <p:strVal val="visible"/>
                                      </p:to>
                                    </p:set>
                                    <p:animEffect transition="in" filter="fade">
                                      <p:cBhvr>
                                        <p:cTn id="105" dur="1000"/>
                                        <p:tgtEl>
                                          <p:spTgt spid="3">
                                            <p:txEl>
                                              <p:pRg st="14" end="14"/>
                                            </p:txEl>
                                          </p:spTgt>
                                        </p:tgtEl>
                                      </p:cBhvr>
                                    </p:animEffect>
                                    <p:anim calcmode="lin" valueType="num">
                                      <p:cBhvr>
                                        <p:cTn id="106"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107" dur="1000" fill="hold"/>
                                        <p:tgtEl>
                                          <p:spTgt spid="3">
                                            <p:txEl>
                                              <p:pRg st="14" end="14"/>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3">
                                            <p:txEl>
                                              <p:pRg st="15" end="15"/>
                                            </p:txEl>
                                          </p:spTgt>
                                        </p:tgtEl>
                                        <p:attrNameLst>
                                          <p:attrName>style.visibility</p:attrName>
                                        </p:attrNameLst>
                                      </p:cBhvr>
                                      <p:to>
                                        <p:strVal val="visible"/>
                                      </p:to>
                                    </p:set>
                                    <p:animEffect transition="in" filter="fade">
                                      <p:cBhvr>
                                        <p:cTn id="112" dur="1000"/>
                                        <p:tgtEl>
                                          <p:spTgt spid="3">
                                            <p:txEl>
                                              <p:pRg st="15" end="15"/>
                                            </p:txEl>
                                          </p:spTgt>
                                        </p:tgtEl>
                                      </p:cBhvr>
                                    </p:animEffect>
                                    <p:anim calcmode="lin" valueType="num">
                                      <p:cBhvr>
                                        <p:cTn id="113"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114"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3">
                                            <p:txEl>
                                              <p:pRg st="16" end="16"/>
                                            </p:txEl>
                                          </p:spTgt>
                                        </p:tgtEl>
                                        <p:attrNameLst>
                                          <p:attrName>style.visibility</p:attrName>
                                        </p:attrNameLst>
                                      </p:cBhvr>
                                      <p:to>
                                        <p:strVal val="visible"/>
                                      </p:to>
                                    </p:set>
                                    <p:animEffect transition="in" filter="fade">
                                      <p:cBhvr>
                                        <p:cTn id="119" dur="1000"/>
                                        <p:tgtEl>
                                          <p:spTgt spid="3">
                                            <p:txEl>
                                              <p:pRg st="16" end="16"/>
                                            </p:txEl>
                                          </p:spTgt>
                                        </p:tgtEl>
                                      </p:cBhvr>
                                    </p:animEffect>
                                    <p:anim calcmode="lin" valueType="num">
                                      <p:cBhvr>
                                        <p:cTn id="120"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121"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9065182" cy="1320800"/>
          </a:xfrm>
        </p:spPr>
        <p:txBody>
          <a:bodyPr>
            <a:normAutofit fontScale="90000"/>
          </a:bodyPr>
          <a:lstStyle/>
          <a:p>
            <a:r>
              <a:rPr lang="en-US" dirty="0"/>
              <a:t>Online shopping: the risks of shopping online, including the importance of using secure websites and protecting personal information.</a:t>
            </a:r>
            <a:endParaRPr lang="en-IE" dirty="0"/>
          </a:p>
        </p:txBody>
      </p:sp>
      <p:sp>
        <p:nvSpPr>
          <p:cNvPr id="3" name="Content Placeholder 2"/>
          <p:cNvSpPr>
            <a:spLocks noGrp="1"/>
          </p:cNvSpPr>
          <p:nvPr>
            <p:ph idx="1"/>
          </p:nvPr>
        </p:nvSpPr>
        <p:spPr>
          <a:xfrm>
            <a:off x="677333" y="2585258"/>
            <a:ext cx="9231437" cy="4198314"/>
          </a:xfrm>
        </p:spPr>
        <p:txBody>
          <a:bodyPr>
            <a:normAutofit fontScale="85000" lnSpcReduction="10000"/>
          </a:bodyPr>
          <a:lstStyle/>
          <a:p>
            <a:r>
              <a:rPr lang="en-US" dirty="0"/>
              <a:t>Fraudulent websites or scams: Online shoppers should be aware of fake websites that may mimic legitimate retailers in order to steal personal information or money.</a:t>
            </a:r>
          </a:p>
          <a:p>
            <a:r>
              <a:rPr lang="en-US" dirty="0"/>
              <a:t>Credit card fraud: Shopping online with a credit card can make it more vulnerable to fraud. </a:t>
            </a:r>
            <a:r>
              <a:rPr lang="en-US" b="1" dirty="0">
                <a:solidFill>
                  <a:schemeClr val="accent2">
                    <a:lumMod val="60000"/>
                    <a:lumOff val="40000"/>
                  </a:schemeClr>
                </a:solidFill>
              </a:rPr>
              <a:t>(</a:t>
            </a:r>
            <a:r>
              <a:rPr lang="en-US" b="1" dirty="0" err="1">
                <a:solidFill>
                  <a:schemeClr val="accent2">
                    <a:lumMod val="60000"/>
                    <a:lumOff val="40000"/>
                  </a:schemeClr>
                </a:solidFill>
              </a:rPr>
              <a:t>Paypal</a:t>
            </a:r>
            <a:r>
              <a:rPr lang="en-US" b="1" dirty="0">
                <a:solidFill>
                  <a:schemeClr val="accent2">
                    <a:lumMod val="60000"/>
                    <a:lumOff val="40000"/>
                  </a:schemeClr>
                </a:solidFill>
              </a:rPr>
              <a:t>)</a:t>
            </a:r>
          </a:p>
          <a:p>
            <a:r>
              <a:rPr lang="en-US" dirty="0"/>
              <a:t>Personal information theft: Online retailers may ask for personal information such as social security numbers and addresses, which can be used for identity theft if it falls into the wrong hands.</a:t>
            </a:r>
          </a:p>
          <a:p>
            <a:r>
              <a:rPr lang="en-US" dirty="0"/>
              <a:t>Shipping and handling issues: When shopping online, there is always a risk of shipping delays or lost or damaged packages.</a:t>
            </a:r>
          </a:p>
          <a:p>
            <a:r>
              <a:rPr lang="en-US" dirty="0"/>
              <a:t>Lack of customer service: Online shoppers may have difficulty getting help or resolving issues with a purchase.</a:t>
            </a:r>
          </a:p>
          <a:p>
            <a:r>
              <a:rPr lang="en-US" dirty="0"/>
              <a:t>Secure website: Avoid shopping online on websites that are not secure. They may be vulnerable to hackers and can steal personal information.</a:t>
            </a:r>
          </a:p>
          <a:p>
            <a:r>
              <a:rPr lang="en-US" dirty="0"/>
              <a:t>Privacy policy: Always read the privacy policy of the website before making a purchase, ensure it is not sharing your personal information with third parties.</a:t>
            </a:r>
          </a:p>
          <a:p>
            <a:r>
              <a:rPr lang="en-US" dirty="0"/>
              <a:t>Protecting personal information: Be cautious about sharing personal information online, use strong passwords and consider using a virtual private network (VPN) to encrypt your internet connection.</a:t>
            </a:r>
          </a:p>
          <a:p>
            <a:endParaRPr lang="en-IE" dirty="0"/>
          </a:p>
        </p:txBody>
      </p:sp>
    </p:spTree>
    <p:extLst>
      <p:ext uri="{BB962C8B-B14F-4D97-AF65-F5344CB8AC3E}">
        <p14:creationId xmlns:p14="http://schemas.microsoft.com/office/powerpoint/2010/main" val="13522399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Conclusion: The importance of internet security and the steps that you can take to protect yourself online.</a:t>
            </a:r>
            <a:endParaRPr lang="en-IE" dirty="0"/>
          </a:p>
        </p:txBody>
      </p:sp>
      <p:sp>
        <p:nvSpPr>
          <p:cNvPr id="3" name="Content Placeholder 2"/>
          <p:cNvSpPr>
            <a:spLocks noGrp="1"/>
          </p:cNvSpPr>
          <p:nvPr>
            <p:ph idx="1"/>
          </p:nvPr>
        </p:nvSpPr>
        <p:spPr>
          <a:xfrm>
            <a:off x="677334" y="2360815"/>
            <a:ext cx="9422630" cy="3973483"/>
          </a:xfrm>
        </p:spPr>
        <p:txBody>
          <a:bodyPr>
            <a:normAutofit fontScale="77500" lnSpcReduction="20000"/>
          </a:bodyPr>
          <a:lstStyle/>
          <a:p>
            <a:r>
              <a:rPr lang="en-US" dirty="0"/>
              <a:t>Use strong and unique passwords for all online accounts and avoid using the same password for multiple accounts.  (use combination of letters, digits and symbols)</a:t>
            </a:r>
          </a:p>
          <a:p>
            <a:r>
              <a:rPr lang="en-US" dirty="0"/>
              <a:t>Be cautious of suspicious emails and links, especially those that ask for personal information or login credentials.</a:t>
            </a:r>
          </a:p>
          <a:p>
            <a:r>
              <a:rPr lang="en-US" dirty="0"/>
              <a:t>Keep all software and security programs updated to ensure that they are protected against the latest threats.</a:t>
            </a:r>
          </a:p>
          <a:p>
            <a:r>
              <a:rPr lang="en-US" dirty="0"/>
              <a:t>Use a firewall and antivirus software to protect against malware and other malicious software.</a:t>
            </a:r>
          </a:p>
          <a:p>
            <a:r>
              <a:rPr lang="en-US" dirty="0"/>
              <a:t>Use a virtual private network (VPN) when connecting to the internet on public Wi-Fi networks to protect personal information from potential hackers.</a:t>
            </a:r>
          </a:p>
          <a:p>
            <a:r>
              <a:rPr lang="en-US" dirty="0"/>
              <a:t>Be mindful of the information shared on social media platforms and limit the amount of personal information visible to the public.</a:t>
            </a:r>
          </a:p>
          <a:p>
            <a:r>
              <a:rPr lang="en-US" dirty="0"/>
              <a:t>Be wary of online shopping on unsecured websites, and only shop on sites that have a secure connection (HTTPS).</a:t>
            </a:r>
          </a:p>
          <a:p>
            <a:r>
              <a:rPr lang="en-US" dirty="0"/>
              <a:t>Be aware of the risks of clicking on pop-ups or installing browser extensions from unknown sources.</a:t>
            </a:r>
          </a:p>
          <a:p>
            <a:r>
              <a:rPr lang="en-US" dirty="0"/>
              <a:t>Use Two-factor authentication (2FA) whenever possible to add an extra layer of security to online accounts</a:t>
            </a:r>
          </a:p>
          <a:p>
            <a:r>
              <a:rPr lang="en-US" dirty="0"/>
              <a:t>Educate yourself about the latest threats and trends in internet security to stay informed and protect yourself accordingly.</a:t>
            </a:r>
            <a:endParaRPr lang="en-IE" dirty="0"/>
          </a:p>
        </p:txBody>
      </p:sp>
    </p:spTree>
    <p:extLst>
      <p:ext uri="{BB962C8B-B14F-4D97-AF65-F5344CB8AC3E}">
        <p14:creationId xmlns:p14="http://schemas.microsoft.com/office/powerpoint/2010/main" val="180988353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9" end="9"/>
                                            </p:txEl>
                                          </p:spTgt>
                                        </p:tgtEl>
                                        <p:attrNameLst>
                                          <p:attrName>style.visibility</p:attrName>
                                        </p:attrNameLst>
                                      </p:cBhvr>
                                      <p:to>
                                        <p:strVal val="visible"/>
                                      </p:to>
                                    </p:set>
                                    <p:animEffect transition="in" filter="fade">
                                      <p:cBhvr>
                                        <p:cTn id="70" dur="1000"/>
                                        <p:tgtEl>
                                          <p:spTgt spid="3">
                                            <p:txEl>
                                              <p:pRg st="9" end="9"/>
                                            </p:txEl>
                                          </p:spTgt>
                                        </p:tgtEl>
                                      </p:cBhvr>
                                    </p:animEffect>
                                    <p:anim calcmode="lin" valueType="num">
                                      <p:cBhvr>
                                        <p:cTn id="7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BA976-4F4A-9AE9-FACC-9E74598FE0FF}"/>
              </a:ext>
            </a:extLst>
          </p:cNvPr>
          <p:cNvSpPr>
            <a:spLocks noGrp="1"/>
          </p:cNvSpPr>
          <p:nvPr>
            <p:ph type="title"/>
          </p:nvPr>
        </p:nvSpPr>
        <p:spPr/>
        <p:txBody>
          <a:bodyPr/>
          <a:lstStyle/>
          <a:p>
            <a:r>
              <a:rPr lang="en-IE" dirty="0"/>
              <a:t>VPN (Virtual Private Network)</a:t>
            </a:r>
          </a:p>
        </p:txBody>
      </p:sp>
      <p:sp>
        <p:nvSpPr>
          <p:cNvPr id="3" name="Content Placeholder 2">
            <a:extLst>
              <a:ext uri="{FF2B5EF4-FFF2-40B4-BE49-F238E27FC236}">
                <a16:creationId xmlns:a16="http://schemas.microsoft.com/office/drawing/2014/main" id="{4B5C48AE-A4EC-5555-AF88-0AFFDE298D1D}"/>
              </a:ext>
            </a:extLst>
          </p:cNvPr>
          <p:cNvSpPr>
            <a:spLocks noGrp="1"/>
          </p:cNvSpPr>
          <p:nvPr>
            <p:ph idx="1"/>
          </p:nvPr>
        </p:nvSpPr>
        <p:spPr>
          <a:xfrm>
            <a:off x="677334" y="1565165"/>
            <a:ext cx="8596668" cy="4527291"/>
          </a:xfrm>
        </p:spPr>
        <p:txBody>
          <a:bodyPr>
            <a:normAutofit fontScale="92500"/>
          </a:bodyPr>
          <a:lstStyle/>
          <a:p>
            <a:r>
              <a:rPr lang="en-GB" dirty="0"/>
              <a:t>A VPN is a simple software that was created to protect your online privacy and make life harder for hackers by anonymizing your traffic and location. But you can also use it for many other things like fast and secure browsing, and more.</a:t>
            </a:r>
          </a:p>
          <a:p>
            <a:r>
              <a:rPr lang="en-GB" dirty="0"/>
              <a:t>VPNs encrypt all the data you send over the internet </a:t>
            </a:r>
            <a:r>
              <a:rPr lang="en-GB" b="1" dirty="0">
                <a:solidFill>
                  <a:schemeClr val="accent2">
                    <a:lumMod val="60000"/>
                    <a:lumOff val="40000"/>
                  </a:schemeClr>
                </a:solidFill>
              </a:rPr>
              <a:t>(</a:t>
            </a:r>
            <a:r>
              <a:rPr lang="en-GB" b="1" dirty="0" err="1">
                <a:solidFill>
                  <a:schemeClr val="accent2">
                    <a:lumMod val="60000"/>
                    <a:lumOff val="40000"/>
                  </a:schemeClr>
                </a:solidFill>
              </a:rPr>
              <a:t>eg</a:t>
            </a:r>
            <a:r>
              <a:rPr lang="en-GB" b="1" dirty="0">
                <a:solidFill>
                  <a:schemeClr val="accent2">
                    <a:lumMod val="60000"/>
                    <a:lumOff val="40000"/>
                  </a:schemeClr>
                </a:solidFill>
              </a:rPr>
              <a:t> </a:t>
            </a:r>
            <a:r>
              <a:rPr lang="en-GB" b="1" dirty="0" err="1">
                <a:solidFill>
                  <a:schemeClr val="accent2">
                    <a:lumMod val="60000"/>
                    <a:lumOff val="40000"/>
                  </a:schemeClr>
                </a:solidFill>
              </a:rPr>
              <a:t>ExpressVPN</a:t>
            </a:r>
            <a:r>
              <a:rPr lang="en-GB" b="1" dirty="0">
                <a:solidFill>
                  <a:schemeClr val="accent2">
                    <a:lumMod val="60000"/>
                    <a:lumOff val="40000"/>
                  </a:schemeClr>
                </a:solidFill>
              </a:rPr>
              <a:t>, </a:t>
            </a:r>
            <a:r>
              <a:rPr lang="en-GB" b="1" dirty="0" err="1">
                <a:solidFill>
                  <a:schemeClr val="accent2">
                    <a:lumMod val="60000"/>
                    <a:lumOff val="40000"/>
                  </a:schemeClr>
                </a:solidFill>
              </a:rPr>
              <a:t>NordVPN</a:t>
            </a:r>
            <a:r>
              <a:rPr lang="en-GB" dirty="0"/>
              <a:t>)</a:t>
            </a:r>
          </a:p>
          <a:p>
            <a:r>
              <a:rPr lang="en-GB" dirty="0"/>
              <a:t>Encryption stops hackers from seeing sensitive information that you enter into websites, like your passwords.</a:t>
            </a:r>
          </a:p>
          <a:p>
            <a:r>
              <a:rPr lang="en-GB" dirty="0"/>
              <a:t>Some VPNs block malicious websites, ads, and trackers.</a:t>
            </a:r>
          </a:p>
          <a:p>
            <a:r>
              <a:rPr lang="en-GB" dirty="0"/>
              <a:t>Your VPN directs all of your internet traffic through to one of its servers.</a:t>
            </a:r>
          </a:p>
          <a:p>
            <a:r>
              <a:rPr lang="en-GB" dirty="0"/>
              <a:t>NOTE: A VPN can affect speed and performance while browsing online.</a:t>
            </a:r>
          </a:p>
          <a:p>
            <a:r>
              <a:rPr lang="en-GB" dirty="0"/>
              <a:t>Link </a:t>
            </a:r>
            <a:r>
              <a:rPr lang="en-GB" dirty="0">
                <a:hlinkClick r:id="rId2"/>
              </a:rPr>
              <a:t>https://www.vpnmentor.com/popular/vpns-101-vpnmentors-vpn-guide-newbies/?keyword=what%20is%20a%20vpn%20connection&amp;geo=142384&amp;device=&amp;utm_source=bing&amp;adid=76484918571284&amp;msclkid=da13dc4565d41c224535bf997967395f</a:t>
            </a:r>
            <a:endParaRPr lang="en-GB" dirty="0"/>
          </a:p>
          <a:p>
            <a:endParaRPr lang="en-IE" dirty="0"/>
          </a:p>
        </p:txBody>
      </p:sp>
    </p:spTree>
    <p:extLst>
      <p:ext uri="{BB962C8B-B14F-4D97-AF65-F5344CB8AC3E}">
        <p14:creationId xmlns:p14="http://schemas.microsoft.com/office/powerpoint/2010/main" val="35075737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Useful Resources</a:t>
            </a:r>
          </a:p>
        </p:txBody>
      </p:sp>
      <p:sp>
        <p:nvSpPr>
          <p:cNvPr id="3" name="Content Placeholder 2"/>
          <p:cNvSpPr>
            <a:spLocks noGrp="1"/>
          </p:cNvSpPr>
          <p:nvPr>
            <p:ph idx="1"/>
          </p:nvPr>
        </p:nvSpPr>
        <p:spPr>
          <a:xfrm>
            <a:off x="677334" y="1830980"/>
            <a:ext cx="8596668" cy="3880773"/>
          </a:xfrm>
        </p:spPr>
        <p:txBody>
          <a:bodyPr vert="horz" lIns="91440" tIns="45720" rIns="91440" bIns="45720" rtlCol="0" anchor="t">
            <a:normAutofit/>
          </a:bodyPr>
          <a:lstStyle/>
          <a:p>
            <a:r>
              <a:rPr lang="en-IE" dirty="0">
                <a:hlinkClick r:id="rId2"/>
              </a:rPr>
              <a:t>https://www.webwise.ie/</a:t>
            </a:r>
            <a:endParaRPr lang="en-IE" dirty="0"/>
          </a:p>
          <a:p>
            <a:r>
              <a:rPr lang="en-IE" dirty="0">
                <a:hlinkClick r:id="rId3"/>
              </a:rPr>
              <a:t>https://tryhackme.com/</a:t>
            </a:r>
            <a:endParaRPr lang="en-IE" dirty="0"/>
          </a:p>
          <a:p>
            <a:r>
              <a:rPr lang="en-IE" dirty="0">
                <a:hlinkClick r:id="rId4"/>
              </a:rPr>
              <a:t>https://www.ncsc.gov.ie/</a:t>
            </a:r>
            <a:endParaRPr lang="en-IE" dirty="0"/>
          </a:p>
          <a:p>
            <a:r>
              <a:rPr lang="en-IE" dirty="0">
                <a:hlinkClick r:id="rId5"/>
              </a:rPr>
              <a:t>https://www.youtube.com/</a:t>
            </a:r>
            <a:endParaRPr lang="en-IE" dirty="0"/>
          </a:p>
          <a:p>
            <a:endParaRPr lang="en-IE" dirty="0"/>
          </a:p>
          <a:p>
            <a:r>
              <a:rPr lang="en-IE" b="1" dirty="0">
                <a:solidFill>
                  <a:schemeClr val="accent2">
                    <a:lumMod val="60000"/>
                    <a:lumOff val="40000"/>
                  </a:schemeClr>
                </a:solidFill>
              </a:rPr>
              <a:t>MOOCs</a:t>
            </a:r>
            <a:r>
              <a:rPr lang="en-IE" dirty="0"/>
              <a:t> Massive Open Online Courses (</a:t>
            </a:r>
            <a:r>
              <a:rPr lang="en-IE" dirty="0">
                <a:hlinkClick r:id="rId6"/>
              </a:rPr>
              <a:t>https://www.coursera.org</a:t>
            </a:r>
            <a:r>
              <a:rPr lang="en-IE" dirty="0"/>
              <a:t> or </a:t>
            </a:r>
            <a:r>
              <a:rPr lang="en-IE" dirty="0">
                <a:hlinkClick r:id="rId7"/>
              </a:rPr>
              <a:t>https://www.udemy.com</a:t>
            </a:r>
            <a:r>
              <a:rPr lang="en-IE" dirty="0"/>
              <a:t> or </a:t>
            </a:r>
            <a:r>
              <a:rPr lang="en-IE" dirty="0">
                <a:solidFill>
                  <a:srgbClr val="404040"/>
                </a:solidFill>
                <a:hlinkClick r:id="rId8"/>
              </a:rPr>
              <a:t>https://www.ecollege.ie</a:t>
            </a:r>
            <a:r>
              <a:rPr lang="en-IE" b="1" dirty="0">
                <a:solidFill>
                  <a:schemeClr val="tx1"/>
                </a:solidFill>
              </a:rPr>
              <a:t>)</a:t>
            </a:r>
          </a:p>
          <a:p>
            <a:pPr marL="0" indent="0">
              <a:buNone/>
            </a:pPr>
            <a:endParaRPr lang="en-IE" dirty="0"/>
          </a:p>
          <a:p>
            <a:endParaRPr lang="en-IE" dirty="0"/>
          </a:p>
        </p:txBody>
      </p:sp>
    </p:spTree>
    <p:extLst>
      <p:ext uri="{BB962C8B-B14F-4D97-AF65-F5344CB8AC3E}">
        <p14:creationId xmlns:p14="http://schemas.microsoft.com/office/powerpoint/2010/main" val="241208420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Internet Security</a:t>
            </a:r>
          </a:p>
        </p:txBody>
      </p:sp>
      <p:sp>
        <p:nvSpPr>
          <p:cNvPr id="3" name="Content Placeholder 2"/>
          <p:cNvSpPr>
            <a:spLocks noGrp="1"/>
          </p:cNvSpPr>
          <p:nvPr>
            <p:ph idx="1"/>
          </p:nvPr>
        </p:nvSpPr>
        <p:spPr>
          <a:xfrm>
            <a:off x="677334" y="1488613"/>
            <a:ext cx="8596668" cy="3880773"/>
          </a:xfrm>
        </p:spPr>
        <p:txBody>
          <a:bodyPr>
            <a:normAutofit fontScale="92500" lnSpcReduction="20000"/>
          </a:bodyPr>
          <a:lstStyle/>
          <a:p>
            <a:pPr lvl="0">
              <a:tabLst>
                <a:tab pos="457200" algn="l"/>
              </a:tabLst>
            </a:pPr>
            <a:r>
              <a:rPr lang="en-IE" b="1" dirty="0">
                <a:solidFill>
                  <a:srgbClr val="374151"/>
                </a:solidFill>
                <a:latin typeface="Segoe UI" panose="020B0502040204020203" pitchFamily="34" charset="0"/>
                <a:ea typeface="Times New Roman" panose="02020603050405020304" pitchFamily="18" charset="0"/>
              </a:rPr>
              <a:t>Importance of internet security: </a:t>
            </a:r>
            <a:r>
              <a:rPr lang="en-IE" dirty="0">
                <a:solidFill>
                  <a:srgbClr val="374151"/>
                </a:solidFill>
                <a:latin typeface="Segoe UI" panose="020B0502040204020203" pitchFamily="34" charset="0"/>
                <a:ea typeface="Times New Roman" panose="02020603050405020304" pitchFamily="18" charset="0"/>
              </a:rPr>
              <a:t>Explain why internet security is important for including the risks of identity theft, financial fraud, and online harassment.</a:t>
            </a:r>
            <a:endParaRPr lang="en-IE" dirty="0">
              <a:latin typeface="Times New Roman" panose="02020603050405020304" pitchFamily="18" charset="0"/>
              <a:ea typeface="Times New Roman" panose="02020603050405020304" pitchFamily="18" charset="0"/>
            </a:endParaRPr>
          </a:p>
          <a:p>
            <a:pPr lvl="0">
              <a:tabLst>
                <a:tab pos="457200" algn="l"/>
              </a:tabLst>
            </a:pPr>
            <a:r>
              <a:rPr lang="en-IE" b="1" dirty="0">
                <a:solidFill>
                  <a:srgbClr val="374151"/>
                </a:solidFill>
                <a:latin typeface="Segoe UI" panose="020B0502040204020203" pitchFamily="34" charset="0"/>
                <a:ea typeface="Times New Roman" panose="02020603050405020304" pitchFamily="18" charset="0"/>
              </a:rPr>
              <a:t>Common threats: </a:t>
            </a:r>
            <a:r>
              <a:rPr lang="en-IE" dirty="0">
                <a:solidFill>
                  <a:srgbClr val="374151"/>
                </a:solidFill>
                <a:latin typeface="Segoe UI" panose="020B0502040204020203" pitchFamily="34" charset="0"/>
                <a:ea typeface="Times New Roman" panose="02020603050405020304" pitchFamily="18" charset="0"/>
              </a:rPr>
              <a:t>Discuss the most common types of internet security threats, such as phishing/smishing scams, malware(</a:t>
            </a:r>
            <a:r>
              <a:rPr lang="en-IE" b="1" dirty="0">
                <a:solidFill>
                  <a:srgbClr val="374151"/>
                </a:solidFill>
                <a:latin typeface="Segoe UI" panose="020B0502040204020203" pitchFamily="34" charset="0"/>
                <a:ea typeface="Times New Roman" panose="02020603050405020304" pitchFamily="18" charset="0"/>
              </a:rPr>
              <a:t>Mal</a:t>
            </a:r>
            <a:r>
              <a:rPr lang="en-IE" dirty="0">
                <a:solidFill>
                  <a:srgbClr val="374151"/>
                </a:solidFill>
                <a:latin typeface="Segoe UI" panose="020B0502040204020203" pitchFamily="34" charset="0"/>
                <a:ea typeface="Times New Roman" panose="02020603050405020304" pitchFamily="18" charset="0"/>
              </a:rPr>
              <a:t>icious Soft</a:t>
            </a:r>
            <a:r>
              <a:rPr lang="en-IE" b="1" dirty="0">
                <a:solidFill>
                  <a:srgbClr val="374151"/>
                </a:solidFill>
                <a:latin typeface="Segoe UI" panose="020B0502040204020203" pitchFamily="34" charset="0"/>
                <a:ea typeface="Times New Roman" panose="02020603050405020304" pitchFamily="18" charset="0"/>
              </a:rPr>
              <a:t>ware</a:t>
            </a:r>
            <a:r>
              <a:rPr lang="en-IE" dirty="0">
                <a:solidFill>
                  <a:srgbClr val="374151"/>
                </a:solidFill>
                <a:latin typeface="Segoe UI" panose="020B0502040204020203" pitchFamily="34" charset="0"/>
                <a:ea typeface="Times New Roman" panose="02020603050405020304" pitchFamily="18" charset="0"/>
              </a:rPr>
              <a:t>), and ransomware.</a:t>
            </a:r>
            <a:endParaRPr lang="en-IE" dirty="0">
              <a:latin typeface="Times New Roman" panose="02020603050405020304" pitchFamily="18" charset="0"/>
              <a:ea typeface="Times New Roman" panose="02020603050405020304" pitchFamily="18" charset="0"/>
            </a:endParaRPr>
          </a:p>
          <a:p>
            <a:pPr lvl="0">
              <a:tabLst>
                <a:tab pos="457200" algn="l"/>
              </a:tabLst>
            </a:pPr>
            <a:r>
              <a:rPr lang="en-IE" b="1" dirty="0">
                <a:solidFill>
                  <a:srgbClr val="374151"/>
                </a:solidFill>
                <a:latin typeface="Segoe UI" panose="020B0502040204020203" pitchFamily="34" charset="0"/>
                <a:ea typeface="Times New Roman" panose="02020603050405020304" pitchFamily="18" charset="0"/>
              </a:rPr>
              <a:t>Best practices: </a:t>
            </a:r>
            <a:r>
              <a:rPr lang="en-IE" dirty="0">
                <a:solidFill>
                  <a:srgbClr val="374151"/>
                </a:solidFill>
                <a:latin typeface="Segoe UI" panose="020B0502040204020203" pitchFamily="34" charset="0"/>
                <a:ea typeface="Times New Roman" panose="02020603050405020304" pitchFamily="18" charset="0"/>
              </a:rPr>
              <a:t>Provide tips and best practices for staying safe online, such as using strong passwords, being wary of suspicious emails and links, and keeping software and security programs up to date </a:t>
            </a:r>
            <a:r>
              <a:rPr lang="en-IE" i="1" dirty="0">
                <a:solidFill>
                  <a:srgbClr val="374151"/>
                </a:solidFill>
                <a:latin typeface="Segoe UI" panose="020B0502040204020203" pitchFamily="34" charset="0"/>
                <a:ea typeface="Times New Roman" panose="02020603050405020304" pitchFamily="18" charset="0"/>
              </a:rPr>
              <a:t>(Computers/Laptops/Tablets/Smartphones)</a:t>
            </a:r>
            <a:r>
              <a:rPr lang="en-IE" dirty="0">
                <a:solidFill>
                  <a:srgbClr val="374151"/>
                </a:solidFill>
                <a:latin typeface="Segoe UI" panose="020B0502040204020203" pitchFamily="34" charset="0"/>
                <a:ea typeface="Times New Roman" panose="02020603050405020304" pitchFamily="18" charset="0"/>
              </a:rPr>
              <a:t>.</a:t>
            </a:r>
            <a:endParaRPr lang="en-IE" dirty="0">
              <a:latin typeface="Times New Roman" panose="02020603050405020304" pitchFamily="18" charset="0"/>
              <a:ea typeface="Times New Roman" panose="02020603050405020304" pitchFamily="18" charset="0"/>
            </a:endParaRPr>
          </a:p>
          <a:p>
            <a:pPr lvl="0">
              <a:tabLst>
                <a:tab pos="457200" algn="l"/>
              </a:tabLst>
            </a:pPr>
            <a:r>
              <a:rPr lang="en-IE" b="1" dirty="0">
                <a:solidFill>
                  <a:srgbClr val="374151"/>
                </a:solidFill>
                <a:latin typeface="Segoe UI" panose="020B0502040204020203" pitchFamily="34" charset="0"/>
                <a:ea typeface="Times New Roman" panose="02020603050405020304" pitchFamily="18" charset="0"/>
              </a:rPr>
              <a:t>Social media: </a:t>
            </a:r>
            <a:r>
              <a:rPr lang="en-IE" dirty="0">
                <a:solidFill>
                  <a:srgbClr val="374151"/>
                </a:solidFill>
                <a:latin typeface="Segoe UI" panose="020B0502040204020203" pitchFamily="34" charset="0"/>
                <a:ea typeface="Times New Roman" panose="02020603050405020304" pitchFamily="18" charset="0"/>
              </a:rPr>
              <a:t>Discuss the importance of maintaining privacy and security settings on social media accounts, and being mindful of the information shared on these platforms.</a:t>
            </a:r>
            <a:endParaRPr lang="en-IE" dirty="0">
              <a:latin typeface="Times New Roman" panose="02020603050405020304" pitchFamily="18" charset="0"/>
              <a:ea typeface="Times New Roman" panose="02020603050405020304" pitchFamily="18" charset="0"/>
            </a:endParaRPr>
          </a:p>
          <a:p>
            <a:pPr lvl="0">
              <a:tabLst>
                <a:tab pos="457200" algn="l"/>
              </a:tabLst>
            </a:pPr>
            <a:r>
              <a:rPr lang="en-IE" b="1" dirty="0">
                <a:solidFill>
                  <a:srgbClr val="374151"/>
                </a:solidFill>
                <a:latin typeface="Segoe UI" panose="020B0502040204020203" pitchFamily="34" charset="0"/>
                <a:ea typeface="Times New Roman" panose="02020603050405020304" pitchFamily="18" charset="0"/>
              </a:rPr>
              <a:t>Online shopping: </a:t>
            </a:r>
            <a:r>
              <a:rPr lang="en-IE" dirty="0">
                <a:solidFill>
                  <a:srgbClr val="374151"/>
                </a:solidFill>
                <a:latin typeface="Segoe UI" panose="020B0502040204020203" pitchFamily="34" charset="0"/>
                <a:ea typeface="Times New Roman" panose="02020603050405020304" pitchFamily="18" charset="0"/>
              </a:rPr>
              <a:t>Explain the risks of shopping online, including the importance of using secure websites and </a:t>
            </a:r>
            <a:r>
              <a:rPr lang="en-IE" b="1" dirty="0">
                <a:solidFill>
                  <a:srgbClr val="374151"/>
                </a:solidFill>
                <a:latin typeface="Segoe UI" panose="020B0502040204020203" pitchFamily="34" charset="0"/>
                <a:ea typeface="Times New Roman" panose="02020603050405020304" pitchFamily="18" charset="0"/>
              </a:rPr>
              <a:t>protecting</a:t>
            </a:r>
            <a:r>
              <a:rPr lang="en-IE" dirty="0">
                <a:solidFill>
                  <a:srgbClr val="374151"/>
                </a:solidFill>
                <a:latin typeface="Segoe UI" panose="020B0502040204020203" pitchFamily="34" charset="0"/>
                <a:ea typeface="Times New Roman" panose="02020603050405020304" pitchFamily="18" charset="0"/>
              </a:rPr>
              <a:t> personal information. (use PayPal, </a:t>
            </a:r>
            <a:r>
              <a:rPr lang="en-IE" dirty="0" err="1">
                <a:solidFill>
                  <a:srgbClr val="374151"/>
                </a:solidFill>
                <a:latin typeface="Segoe UI" panose="020B0502040204020203" pitchFamily="34" charset="0"/>
                <a:ea typeface="Times New Roman" panose="02020603050405020304" pitchFamily="18" charset="0"/>
              </a:rPr>
              <a:t>etc</a:t>
            </a:r>
            <a:r>
              <a:rPr lang="en-IE" dirty="0">
                <a:solidFill>
                  <a:srgbClr val="374151"/>
                </a:solidFill>
                <a:latin typeface="Segoe UI" panose="020B0502040204020203" pitchFamily="34" charset="0"/>
                <a:ea typeface="Times New Roman" panose="02020603050405020304" pitchFamily="18" charset="0"/>
              </a:rPr>
              <a:t>)</a:t>
            </a:r>
            <a:endParaRPr lang="en-IE" dirty="0">
              <a:latin typeface="Times New Roman" panose="02020603050405020304" pitchFamily="18" charset="0"/>
              <a:ea typeface="Times New Roman" panose="02020603050405020304" pitchFamily="18" charset="0"/>
            </a:endParaRPr>
          </a:p>
          <a:p>
            <a:pPr lvl="0">
              <a:tabLst>
                <a:tab pos="457200" algn="l"/>
              </a:tabLst>
            </a:pPr>
            <a:r>
              <a:rPr lang="en-IE" b="1" dirty="0">
                <a:solidFill>
                  <a:srgbClr val="374151"/>
                </a:solidFill>
                <a:latin typeface="Segoe UI" panose="020B0502040204020203" pitchFamily="34" charset="0"/>
                <a:ea typeface="Times New Roman" panose="02020603050405020304" pitchFamily="18" charset="0"/>
              </a:rPr>
              <a:t>Conclusion: </a:t>
            </a:r>
            <a:r>
              <a:rPr lang="en-IE" dirty="0">
                <a:solidFill>
                  <a:srgbClr val="374151"/>
                </a:solidFill>
                <a:latin typeface="Segoe UI" panose="020B0502040204020203" pitchFamily="34" charset="0"/>
                <a:ea typeface="Times New Roman" panose="02020603050405020304" pitchFamily="18" charset="0"/>
              </a:rPr>
              <a:t>Summarize the importance of internet security and the steps that you can take to protect yourself online.</a:t>
            </a:r>
            <a:endParaRPr lang="en-IE" dirty="0">
              <a:latin typeface="Times New Roman" panose="02020603050405020304" pitchFamily="18" charset="0"/>
              <a:ea typeface="Times New Roman" panose="02020603050405020304" pitchFamily="18" charset="0"/>
            </a:endParaRPr>
          </a:p>
          <a:p>
            <a:endParaRPr lang="en-IE" dirty="0"/>
          </a:p>
        </p:txBody>
      </p:sp>
    </p:spTree>
    <p:extLst>
      <p:ext uri="{BB962C8B-B14F-4D97-AF65-F5344CB8AC3E}">
        <p14:creationId xmlns:p14="http://schemas.microsoft.com/office/powerpoint/2010/main" val="218694581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a:t>Risks of Identity Theft</a:t>
            </a:r>
            <a:endParaRPr lang="en-IE" dirty="0"/>
          </a:p>
        </p:txBody>
      </p:sp>
      <p:sp>
        <p:nvSpPr>
          <p:cNvPr id="3" name="Content Placeholder 2"/>
          <p:cNvSpPr>
            <a:spLocks noGrp="1"/>
          </p:cNvSpPr>
          <p:nvPr>
            <p:ph idx="1"/>
          </p:nvPr>
        </p:nvSpPr>
        <p:spPr>
          <a:xfrm>
            <a:off x="677334" y="1930399"/>
            <a:ext cx="9206500" cy="4553527"/>
          </a:xfrm>
        </p:spPr>
        <p:txBody>
          <a:bodyPr vert="horz" lIns="91440" tIns="45720" rIns="91440" bIns="45720" rtlCol="0" anchor="t">
            <a:normAutofit/>
          </a:bodyPr>
          <a:lstStyle/>
          <a:p>
            <a:r>
              <a:rPr lang="en-US" dirty="0"/>
              <a:t>unauthorised access to personal information such as PPS number, credit card information, and login credentials</a:t>
            </a:r>
          </a:p>
          <a:p>
            <a:r>
              <a:rPr lang="en-US" dirty="0"/>
              <a:t>unauthorised use of personal information to open new accounts, make purchases, or access existing accounts</a:t>
            </a:r>
          </a:p>
          <a:p>
            <a:r>
              <a:rPr lang="en-US" dirty="0"/>
              <a:t>damage to credit rating (</a:t>
            </a:r>
            <a:r>
              <a:rPr lang="en-US" b="1" dirty="0">
                <a:solidFill>
                  <a:schemeClr val="accent2">
                    <a:lumMod val="60000"/>
                    <a:lumOff val="40000"/>
                  </a:schemeClr>
                </a:solidFill>
              </a:rPr>
              <a:t>https://www.centralcreditregister.ie</a:t>
            </a:r>
            <a:r>
              <a:rPr lang="en-US" dirty="0"/>
              <a:t>) and financial reputation</a:t>
            </a:r>
          </a:p>
          <a:p>
            <a:r>
              <a:rPr lang="en-US" dirty="0"/>
              <a:t>difficulty obtaining credit or loans</a:t>
            </a:r>
          </a:p>
          <a:p>
            <a:r>
              <a:rPr lang="en-US" dirty="0"/>
              <a:t>legal issues and financial losses</a:t>
            </a:r>
          </a:p>
          <a:p>
            <a:endParaRPr lang="en-IE" dirty="0"/>
          </a:p>
        </p:txBody>
      </p:sp>
    </p:spTree>
    <p:extLst>
      <p:ext uri="{BB962C8B-B14F-4D97-AF65-F5344CB8AC3E}">
        <p14:creationId xmlns:p14="http://schemas.microsoft.com/office/powerpoint/2010/main" val="8092238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Risks of F</a:t>
            </a:r>
            <a:r>
              <a:rPr lang="en-IE" b="1" dirty="0"/>
              <a:t>inancial Fraud</a:t>
            </a:r>
            <a:endParaRPr lang="en-IE" dirty="0"/>
          </a:p>
        </p:txBody>
      </p:sp>
      <p:sp>
        <p:nvSpPr>
          <p:cNvPr id="3" name="Content Placeholder 2"/>
          <p:cNvSpPr>
            <a:spLocks noGrp="1"/>
          </p:cNvSpPr>
          <p:nvPr>
            <p:ph idx="1"/>
          </p:nvPr>
        </p:nvSpPr>
        <p:spPr/>
        <p:txBody>
          <a:bodyPr/>
          <a:lstStyle/>
          <a:p>
            <a:r>
              <a:rPr lang="en-US" dirty="0"/>
              <a:t>unauthorized transactions on bank or credit card accounts (</a:t>
            </a:r>
            <a:r>
              <a:rPr lang="en-US" dirty="0" err="1"/>
              <a:t>eg</a:t>
            </a:r>
            <a:r>
              <a:rPr lang="en-US" dirty="0"/>
              <a:t> my experience in Argentina)</a:t>
            </a:r>
          </a:p>
          <a:p>
            <a:r>
              <a:rPr lang="en-US" dirty="0"/>
              <a:t>unauthorized withdrawals from bank accounts</a:t>
            </a:r>
          </a:p>
          <a:p>
            <a:r>
              <a:rPr lang="en-US" dirty="0"/>
              <a:t>unauthorized use of credit or debit cards</a:t>
            </a:r>
          </a:p>
          <a:p>
            <a:r>
              <a:rPr lang="en-US" dirty="0"/>
              <a:t>unauthorized use of personal information to apply for loans or credit</a:t>
            </a:r>
          </a:p>
          <a:p>
            <a:r>
              <a:rPr lang="en-US" dirty="0"/>
              <a:t>financial losses</a:t>
            </a:r>
          </a:p>
          <a:p>
            <a:endParaRPr lang="en-IE" dirty="0"/>
          </a:p>
        </p:txBody>
      </p:sp>
    </p:spTree>
    <p:extLst>
      <p:ext uri="{BB962C8B-B14F-4D97-AF65-F5344CB8AC3E}">
        <p14:creationId xmlns:p14="http://schemas.microsoft.com/office/powerpoint/2010/main" val="52875628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Risks of O</a:t>
            </a:r>
            <a:r>
              <a:rPr lang="en-IE" b="1" dirty="0"/>
              <a:t>nline Harassment</a:t>
            </a:r>
            <a:endParaRPr lang="en-IE" dirty="0"/>
          </a:p>
        </p:txBody>
      </p:sp>
      <p:sp>
        <p:nvSpPr>
          <p:cNvPr id="3" name="Content Placeholder 2"/>
          <p:cNvSpPr>
            <a:spLocks noGrp="1"/>
          </p:cNvSpPr>
          <p:nvPr>
            <p:ph idx="1"/>
          </p:nvPr>
        </p:nvSpPr>
        <p:spPr/>
        <p:txBody>
          <a:bodyPr/>
          <a:lstStyle/>
          <a:p>
            <a:r>
              <a:rPr lang="en-US" dirty="0"/>
              <a:t>psychological distress</a:t>
            </a:r>
          </a:p>
          <a:p>
            <a:r>
              <a:rPr lang="en-US" dirty="0"/>
              <a:t>reputation damage</a:t>
            </a:r>
          </a:p>
          <a:p>
            <a:r>
              <a:rPr lang="en-US" dirty="0"/>
              <a:t>loss of job or educational opportunities</a:t>
            </a:r>
          </a:p>
          <a:p>
            <a:r>
              <a:rPr lang="en-US" dirty="0"/>
              <a:t>legal issues</a:t>
            </a:r>
          </a:p>
          <a:p>
            <a:r>
              <a:rPr lang="en-US" dirty="0"/>
              <a:t>loss of privacy or security</a:t>
            </a:r>
          </a:p>
          <a:p>
            <a:r>
              <a:rPr lang="en-US" dirty="0"/>
              <a:t>stalking or physical harm</a:t>
            </a:r>
          </a:p>
          <a:p>
            <a:endParaRPr lang="en-IE" dirty="0"/>
          </a:p>
        </p:txBody>
      </p:sp>
    </p:spTree>
    <p:extLst>
      <p:ext uri="{BB962C8B-B14F-4D97-AF65-F5344CB8AC3E}">
        <p14:creationId xmlns:p14="http://schemas.microsoft.com/office/powerpoint/2010/main" val="118401599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most common </a:t>
            </a:r>
            <a:br>
              <a:rPr lang="en-US" dirty="0"/>
            </a:br>
            <a:r>
              <a:rPr lang="en-US" dirty="0"/>
              <a:t>types of threats</a:t>
            </a:r>
            <a:endParaRPr lang="en-IE" dirty="0"/>
          </a:p>
        </p:txBody>
      </p:sp>
      <p:sp>
        <p:nvSpPr>
          <p:cNvPr id="3" name="Subtitle 2"/>
          <p:cNvSpPr>
            <a:spLocks noGrp="1"/>
          </p:cNvSpPr>
          <p:nvPr>
            <p:ph type="subTitle" idx="1"/>
          </p:nvPr>
        </p:nvSpPr>
        <p:spPr/>
        <p:txBody>
          <a:bodyPr/>
          <a:lstStyle/>
          <a:p>
            <a:endParaRPr lang="en-IE" dirty="0"/>
          </a:p>
        </p:txBody>
      </p:sp>
    </p:spTree>
    <p:extLst>
      <p:ext uri="{BB962C8B-B14F-4D97-AF65-F5344CB8AC3E}">
        <p14:creationId xmlns:p14="http://schemas.microsoft.com/office/powerpoint/2010/main" val="77442004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Phishing Scams</a:t>
            </a:r>
            <a:endParaRPr lang="en-IE" dirty="0"/>
          </a:p>
        </p:txBody>
      </p:sp>
      <p:sp>
        <p:nvSpPr>
          <p:cNvPr id="3" name="Content Placeholder 2"/>
          <p:cNvSpPr>
            <a:spLocks noGrp="1"/>
          </p:cNvSpPr>
          <p:nvPr>
            <p:ph idx="1"/>
          </p:nvPr>
        </p:nvSpPr>
        <p:spPr/>
        <p:txBody>
          <a:bodyPr>
            <a:normAutofit/>
          </a:bodyPr>
          <a:lstStyle/>
          <a:p>
            <a:r>
              <a:rPr lang="en-US" dirty="0"/>
              <a:t>Phishing is a type of cyber attack that aims to trick individuals into giving away sensitive information, such as login credentials or personal information.</a:t>
            </a:r>
          </a:p>
          <a:p>
            <a:r>
              <a:rPr lang="en-US" dirty="0"/>
              <a:t>These attacks are typically carried out through email, text messages </a:t>
            </a:r>
            <a:r>
              <a:rPr lang="en-US" b="1" dirty="0">
                <a:solidFill>
                  <a:schemeClr val="accent2">
                    <a:lumMod val="60000"/>
                    <a:lumOff val="40000"/>
                  </a:schemeClr>
                </a:solidFill>
              </a:rPr>
              <a:t>(smishing)</a:t>
            </a:r>
            <a:r>
              <a:rPr lang="en-US" b="1" dirty="0">
                <a:solidFill>
                  <a:schemeClr val="tx1"/>
                </a:solidFill>
              </a:rPr>
              <a:t>,</a:t>
            </a:r>
            <a:r>
              <a:rPr lang="en-US" b="1" dirty="0">
                <a:solidFill>
                  <a:schemeClr val="accent2">
                    <a:lumMod val="60000"/>
                    <a:lumOff val="40000"/>
                  </a:schemeClr>
                </a:solidFill>
              </a:rPr>
              <a:t> </a:t>
            </a:r>
            <a:r>
              <a:rPr lang="en-US" dirty="0"/>
              <a:t>or social media.</a:t>
            </a:r>
          </a:p>
          <a:p>
            <a:r>
              <a:rPr lang="en-US" dirty="0"/>
              <a:t>Phishing emails may appear to be from legitimate sources, such as banks, government agencies, or companies.</a:t>
            </a:r>
          </a:p>
          <a:p>
            <a:endParaRPr lang="en-IE" dirty="0"/>
          </a:p>
        </p:txBody>
      </p:sp>
    </p:spTree>
    <p:extLst>
      <p:ext uri="{BB962C8B-B14F-4D97-AF65-F5344CB8AC3E}">
        <p14:creationId xmlns:p14="http://schemas.microsoft.com/office/powerpoint/2010/main" val="36682893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27918-D5B0-C99D-1FE3-A694B92220A9}"/>
              </a:ext>
            </a:extLst>
          </p:cNvPr>
          <p:cNvSpPr>
            <a:spLocks noGrp="1"/>
          </p:cNvSpPr>
          <p:nvPr>
            <p:ph type="title"/>
          </p:nvPr>
        </p:nvSpPr>
        <p:spPr>
          <a:xfrm>
            <a:off x="677334" y="4668982"/>
            <a:ext cx="8596667" cy="498763"/>
          </a:xfrm>
        </p:spPr>
        <p:txBody>
          <a:bodyPr/>
          <a:lstStyle/>
          <a:p>
            <a:r>
              <a:rPr lang="en-IE" dirty="0"/>
              <a:t>Phishing Email - Look out for:</a:t>
            </a:r>
          </a:p>
        </p:txBody>
      </p:sp>
      <p:pic>
        <p:nvPicPr>
          <p:cNvPr id="6" name="Picture Placeholder 5" descr="Graphical user interface, text, application, email, Teams&#10;&#10;Description automatically generated">
            <a:extLst>
              <a:ext uri="{FF2B5EF4-FFF2-40B4-BE49-F238E27FC236}">
                <a16:creationId xmlns:a16="http://schemas.microsoft.com/office/drawing/2014/main" id="{80880542-1010-01CE-4B93-8FDCE6025822}"/>
              </a:ext>
            </a:extLst>
          </p:cNvPr>
          <p:cNvPicPr>
            <a:picLocks noGrp="1" noChangeAspect="1"/>
          </p:cNvPicPr>
          <p:nvPr>
            <p:ph type="pic" idx="1"/>
          </p:nvPr>
        </p:nvPicPr>
        <p:blipFill>
          <a:blip r:embed="rId2">
            <a:extLst>
              <a:ext uri="{28A0092B-C50C-407E-A947-70E740481C1C}">
                <a14:useLocalDpi xmlns:a14="http://schemas.microsoft.com/office/drawing/2010/main" val="0"/>
              </a:ext>
            </a:extLst>
          </a:blip>
          <a:srcRect t="17216" b="17216"/>
          <a:stretch>
            <a:fillRect/>
          </a:stretch>
        </p:blipFill>
        <p:spPr/>
      </p:pic>
      <p:sp>
        <p:nvSpPr>
          <p:cNvPr id="4" name="Text Placeholder 3">
            <a:extLst>
              <a:ext uri="{FF2B5EF4-FFF2-40B4-BE49-F238E27FC236}">
                <a16:creationId xmlns:a16="http://schemas.microsoft.com/office/drawing/2014/main" id="{0574C94F-BDF0-7461-98AB-282C345C41E5}"/>
              </a:ext>
            </a:extLst>
          </p:cNvPr>
          <p:cNvSpPr>
            <a:spLocks noGrp="1"/>
          </p:cNvSpPr>
          <p:nvPr>
            <p:ph type="body" sz="half" idx="2"/>
          </p:nvPr>
        </p:nvSpPr>
        <p:spPr>
          <a:xfrm>
            <a:off x="677335" y="5167745"/>
            <a:ext cx="9173248" cy="1427019"/>
          </a:xfrm>
        </p:spPr>
        <p:txBody>
          <a:bodyPr>
            <a:normAutofit fontScale="92500" lnSpcReduction="10000"/>
          </a:bodyPr>
          <a:lstStyle/>
          <a:p>
            <a:r>
              <a:rPr lang="en-IE" dirty="0"/>
              <a:t>spelling mistakes, errors, hyperlinks(link above goes to site other than suntrust.com), poor quality logo, etc</a:t>
            </a:r>
          </a:p>
          <a:p>
            <a:endParaRPr lang="en-IE" dirty="0"/>
          </a:p>
          <a:p>
            <a:r>
              <a:rPr lang="en-GB" sz="2800" b="1" dirty="0">
                <a:solidFill>
                  <a:schemeClr val="accent2">
                    <a:lumMod val="60000"/>
                    <a:lumOff val="40000"/>
                  </a:schemeClr>
                </a:solidFill>
              </a:rPr>
              <a:t>Phishing</a:t>
            </a:r>
            <a:r>
              <a:rPr lang="en-GB" sz="2800" dirty="0">
                <a:solidFill>
                  <a:schemeClr val="accent2">
                    <a:lumMod val="60000"/>
                    <a:lumOff val="40000"/>
                  </a:schemeClr>
                </a:solidFill>
              </a:rPr>
              <a:t> attacks typically appear as fake emails, while </a:t>
            </a:r>
            <a:r>
              <a:rPr lang="en-GB" sz="2800" b="1" dirty="0">
                <a:solidFill>
                  <a:schemeClr val="accent2">
                    <a:lumMod val="60000"/>
                    <a:lumOff val="40000"/>
                  </a:schemeClr>
                </a:solidFill>
              </a:rPr>
              <a:t>Smishing</a:t>
            </a:r>
            <a:r>
              <a:rPr lang="en-GB" sz="2800" dirty="0">
                <a:solidFill>
                  <a:schemeClr val="accent2">
                    <a:lumMod val="60000"/>
                    <a:lumOff val="40000"/>
                  </a:schemeClr>
                </a:solidFill>
              </a:rPr>
              <a:t> scams are text messages. </a:t>
            </a:r>
            <a:endParaRPr lang="en-IE" sz="2800" dirty="0">
              <a:solidFill>
                <a:schemeClr val="accent2">
                  <a:lumMod val="60000"/>
                  <a:lumOff val="40000"/>
                </a:schemeClr>
              </a:solidFill>
            </a:endParaRPr>
          </a:p>
        </p:txBody>
      </p:sp>
    </p:spTree>
    <p:extLst>
      <p:ext uri="{BB962C8B-B14F-4D97-AF65-F5344CB8AC3E}">
        <p14:creationId xmlns:p14="http://schemas.microsoft.com/office/powerpoint/2010/main" val="12928658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Malware</a:t>
            </a:r>
          </a:p>
        </p:txBody>
      </p:sp>
      <p:sp>
        <p:nvSpPr>
          <p:cNvPr id="3" name="Content Placeholder 2"/>
          <p:cNvSpPr>
            <a:spLocks noGrp="1"/>
          </p:cNvSpPr>
          <p:nvPr>
            <p:ph idx="1"/>
          </p:nvPr>
        </p:nvSpPr>
        <p:spPr/>
        <p:txBody>
          <a:bodyPr>
            <a:normAutofit/>
          </a:bodyPr>
          <a:lstStyle/>
          <a:p>
            <a:r>
              <a:rPr lang="en-US" dirty="0"/>
              <a:t>Malware is a type of malicious software that is designed to damage or disrupt computer systems.</a:t>
            </a:r>
          </a:p>
          <a:p>
            <a:r>
              <a:rPr lang="en-US" dirty="0"/>
              <a:t>This can include viruses, Trojan horses, worms, and spyware.</a:t>
            </a:r>
          </a:p>
          <a:p>
            <a:r>
              <a:rPr lang="en-US" dirty="0"/>
              <a:t>Malware can be spread through email attachments, infected websites, or software downloads.</a:t>
            </a:r>
          </a:p>
          <a:p>
            <a:endParaRPr lang="en-IE" dirty="0"/>
          </a:p>
        </p:txBody>
      </p:sp>
    </p:spTree>
    <p:extLst>
      <p:ext uri="{BB962C8B-B14F-4D97-AF65-F5344CB8AC3E}">
        <p14:creationId xmlns:p14="http://schemas.microsoft.com/office/powerpoint/2010/main" val="18216830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268</TotalTime>
  <Words>1707</Words>
  <Application>Microsoft Office PowerPoint</Application>
  <PresentationFormat>Widescreen</PresentationFormat>
  <Paragraphs>111</Paragraphs>
  <Slides>18</Slides>
  <Notes>0</Notes>
  <HiddenSlides>0</HiddenSlides>
  <MMClips>2</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Facet</vt:lpstr>
      <vt:lpstr>Internet/Cyber Security </vt:lpstr>
      <vt:lpstr>Internet Security</vt:lpstr>
      <vt:lpstr>Risks of Identity Theft</vt:lpstr>
      <vt:lpstr>Risks of Financial Fraud</vt:lpstr>
      <vt:lpstr>Risks of Online Harassment</vt:lpstr>
      <vt:lpstr>The most common  types of threats</vt:lpstr>
      <vt:lpstr>Phishing Scams</vt:lpstr>
      <vt:lpstr>Phishing Email - Look out for:</vt:lpstr>
      <vt:lpstr>Malware</vt:lpstr>
      <vt:lpstr>PowerPoint Presentation</vt:lpstr>
      <vt:lpstr>Ransomware</vt:lpstr>
      <vt:lpstr>PowerPoint Presentation</vt:lpstr>
      <vt:lpstr>Tips and best practices for staying safe online, such as using strong passwords, being wary of suspicious emails and links, and keeping software and security programs up to date.</vt:lpstr>
      <vt:lpstr>Social media: The importance of maintaining privacy and security settings on social media accounts and being mindful of the information shared on these platforms.</vt:lpstr>
      <vt:lpstr>Online shopping: the risks of shopping online, including the importance of using secure websites and protecting personal information.</vt:lpstr>
      <vt:lpstr>Conclusion: The importance of internet security and the steps that you can take to protect yourself online.</vt:lpstr>
      <vt:lpstr>VPN (Virtual Private Network)</vt:lpstr>
      <vt:lpstr>Useful 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Internet Security</dc:title>
  <dc:creator>Raymund O'Connor</dc:creator>
  <cp:lastModifiedBy>Raymund O'Connor</cp:lastModifiedBy>
  <cp:revision>38</cp:revision>
  <dcterms:created xsi:type="dcterms:W3CDTF">2023-02-01T17:26:00Z</dcterms:created>
  <dcterms:modified xsi:type="dcterms:W3CDTF">2023-02-02T21:12:59Z</dcterms:modified>
</cp:coreProperties>
</file>