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9" r:id="rId2"/>
    <p:sldId id="256" r:id="rId3"/>
    <p:sldId id="258" r:id="rId4"/>
    <p:sldId id="262" r:id="rId5"/>
    <p:sldId id="259" r:id="rId6"/>
    <p:sldId id="260" r:id="rId7"/>
    <p:sldId id="261" r:id="rId8"/>
    <p:sldId id="270" r:id="rId9"/>
    <p:sldId id="271" r:id="rId10"/>
    <p:sldId id="272" r:id="rId11"/>
    <p:sldId id="273" r:id="rId12"/>
    <p:sldId id="274" r:id="rId13"/>
    <p:sldId id="275" r:id="rId14"/>
    <p:sldId id="257" r:id="rId15"/>
    <p:sldId id="278" r:id="rId16"/>
    <p:sldId id="276" r:id="rId17"/>
    <p:sldId id="266" r:id="rId18"/>
    <p:sldId id="267" r:id="rId19"/>
    <p:sldId id="268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Enterprise\sf11$\Desktop\school%20plan\age%20cha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terprise\sf11$\Desktop\school%20plan\age%20char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hleen\Documents\Trend%20Graph%20stat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JF\Desktop\school%20plan\Histogram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JF\Desktop\school%20plan\Histogram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JF\Desktop\school%20plan\Histogra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pieChart>
        <c:varyColors val="1"/>
        <c:ser>
          <c:idx val="0"/>
          <c:order val="0"/>
          <c:tx>
            <c:strRef>
              <c:f>Sheet1!$A$13</c:f>
              <c:strCache>
                <c:ptCount val="1"/>
                <c:pt idx="0">
                  <c:v>Frequency</c:v>
                </c:pt>
              </c:strCache>
            </c:strRef>
          </c:tx>
          <c:val>
            <c:numRef>
              <c:f>Sheet1!$B$13:$D$13</c:f>
              <c:numCache>
                <c:formatCode>General</c:formatCode>
                <c:ptCount val="3"/>
                <c:pt idx="0">
                  <c:v>5</c:v>
                </c:pt>
                <c:pt idx="1">
                  <c:v>37</c:v>
                </c:pt>
                <c:pt idx="2">
                  <c:v>18</c:v>
                </c:pt>
              </c:numCache>
            </c:numRef>
          </c:val>
        </c:ser>
        <c:firstSliceAng val="0"/>
      </c:pieChart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barChart>
        <c:barDir val="col"/>
        <c:grouping val="clustered"/>
        <c:ser>
          <c:idx val="0"/>
          <c:order val="0"/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15</a:t>
                    </a:r>
                  </a:p>
                </c:rich>
              </c:tx>
              <c:dLblPos val="ctr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16</a:t>
                    </a:r>
                  </a:p>
                </c:rich>
              </c:tx>
              <c:dLblPos val="ctr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17</a:t>
                    </a:r>
                  </a:p>
                </c:rich>
              </c:tx>
              <c:dLblPos val="ctr"/>
              <c:showVal val="1"/>
            </c:dLbl>
            <c:dLblPos val="ctr"/>
            <c:showVal val="1"/>
          </c:dLbls>
          <c:val>
            <c:numRef>
              <c:f>Sheet1!$B$13:$D$13</c:f>
              <c:numCache>
                <c:formatCode>General</c:formatCode>
                <c:ptCount val="3"/>
                <c:pt idx="0">
                  <c:v>5</c:v>
                </c:pt>
                <c:pt idx="1">
                  <c:v>37</c:v>
                </c:pt>
                <c:pt idx="2">
                  <c:v>18</c:v>
                </c:pt>
              </c:numCache>
            </c:numRef>
          </c:val>
        </c:ser>
        <c:dLbls>
          <c:showVal val="1"/>
        </c:dLbls>
        <c:axId val="47770240"/>
        <c:axId val="65151360"/>
      </c:barChart>
      <c:catAx>
        <c:axId val="47770240"/>
        <c:scaling>
          <c:orientation val="minMax"/>
        </c:scaling>
        <c:axPos val="b"/>
        <c:tickLblPos val="nextTo"/>
        <c:crossAx val="65151360"/>
        <c:crosses val="autoZero"/>
        <c:lblAlgn val="ctr"/>
        <c:lblOffset val="100"/>
      </c:catAx>
      <c:valAx>
        <c:axId val="65151360"/>
        <c:scaling>
          <c:orientation val="minMax"/>
        </c:scaling>
        <c:axPos val="l"/>
        <c:majorGridlines/>
        <c:numFmt formatCode="General" sourceLinked="1"/>
        <c:tickLblPos val="nextTo"/>
        <c:crossAx val="47770240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 sz="2000"/>
            </a:pPr>
            <a:r>
              <a:rPr lang="en-IE" sz="2000"/>
              <a:t>Car Sales</a:t>
            </a:r>
          </a:p>
        </c:rich>
      </c:tx>
      <c:layout>
        <c:manualLayout>
          <c:xMode val="edge"/>
          <c:yMode val="edge"/>
          <c:x val="0.38494078781601226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7.0599573164034687E-2"/>
          <c:y val="2.2140506024633407E-2"/>
          <c:w val="0.9294004811898513"/>
          <c:h val="0.84452136191309424"/>
        </c:manualLayout>
      </c:layout>
      <c:lineChart>
        <c:grouping val="standard"/>
        <c:ser>
          <c:idx val="0"/>
          <c:order val="0"/>
          <c:tx>
            <c:v>Dublin Sales</c:v>
          </c:tx>
          <c:marker>
            <c:spPr>
              <a:solidFill>
                <a:srgbClr val="FFC000"/>
              </a:solidFill>
            </c:spPr>
          </c:marker>
          <c:cat>
            <c:strRef>
              <c:f>Sheet1!$A$1:$G$1</c:f>
              <c:strCache>
                <c:ptCount val="7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</c:strCache>
            </c:strRef>
          </c:cat>
          <c:val>
            <c:numRef>
              <c:f>Sheet1!$A$2:$G$2</c:f>
              <c:numCache>
                <c:formatCode>General</c:formatCode>
                <c:ptCount val="7"/>
                <c:pt idx="0">
                  <c:v>8</c:v>
                </c:pt>
                <c:pt idx="1">
                  <c:v>5</c:v>
                </c:pt>
                <c:pt idx="2">
                  <c:v>15</c:v>
                </c:pt>
                <c:pt idx="3">
                  <c:v>26</c:v>
                </c:pt>
                <c:pt idx="4">
                  <c:v>27</c:v>
                </c:pt>
                <c:pt idx="5">
                  <c:v>30</c:v>
                </c:pt>
                <c:pt idx="6">
                  <c:v>20</c:v>
                </c:pt>
              </c:numCache>
            </c:numRef>
          </c:val>
        </c:ser>
        <c:ser>
          <c:idx val="1"/>
          <c:order val="1"/>
          <c:tx>
            <c:v>Donegal Sales</c:v>
          </c:tx>
          <c:marker>
            <c:spPr>
              <a:solidFill>
                <a:srgbClr val="92D050"/>
              </a:solidFill>
            </c:spPr>
          </c:marker>
          <c:cat>
            <c:strRef>
              <c:f>Sheet1!$A$1:$G$1</c:f>
              <c:strCache>
                <c:ptCount val="7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</c:strCache>
            </c:strRef>
          </c:cat>
          <c:val>
            <c:numRef>
              <c:f>Sheet1!$A$3:$G$3</c:f>
              <c:numCache>
                <c:formatCode>General</c:formatCode>
                <c:ptCount val="7"/>
                <c:pt idx="0">
                  <c:v>12</c:v>
                </c:pt>
                <c:pt idx="1">
                  <c:v>23</c:v>
                </c:pt>
                <c:pt idx="2">
                  <c:v>5</c:v>
                </c:pt>
                <c:pt idx="3">
                  <c:v>35</c:v>
                </c:pt>
                <c:pt idx="4">
                  <c:v>27</c:v>
                </c:pt>
                <c:pt idx="5">
                  <c:v>25</c:v>
                </c:pt>
                <c:pt idx="6">
                  <c:v>20</c:v>
                </c:pt>
              </c:numCache>
            </c:numRef>
          </c:val>
        </c:ser>
        <c:marker val="1"/>
        <c:axId val="65200128"/>
        <c:axId val="65202048"/>
      </c:lineChart>
      <c:catAx>
        <c:axId val="65200128"/>
        <c:scaling>
          <c:orientation val="minMax"/>
        </c:scaling>
        <c:axPos val="b"/>
        <c:tickLblPos val="nextTo"/>
        <c:crossAx val="65202048"/>
        <c:crosses val="autoZero"/>
        <c:auto val="1"/>
        <c:lblAlgn val="ctr"/>
        <c:lblOffset val="100"/>
      </c:catAx>
      <c:valAx>
        <c:axId val="65202048"/>
        <c:scaling>
          <c:orientation val="minMax"/>
        </c:scaling>
        <c:axPos val="l"/>
        <c:majorGridlines/>
        <c:numFmt formatCode="General" sourceLinked="1"/>
        <c:tickLblPos val="nextTo"/>
        <c:crossAx val="65200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470822397200465"/>
          <c:y val="0.50887540099154271"/>
          <c:w val="0.22862510936132993"/>
          <c:h val="0.21836030912802701"/>
        </c:manualLayout>
      </c:layout>
      <c:overlay val="1"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IE"/>
              <a:t>Histogram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848653316507303"/>
          <c:y val="0.14665674412649679"/>
          <c:w val="0.83200307736115864"/>
          <c:h val="0.72242846168619301"/>
        </c:manualLayout>
      </c:layout>
      <c:barChart>
        <c:barDir val="col"/>
        <c:grouping val="clustered"/>
        <c:ser>
          <c:idx val="0"/>
          <c:order val="0"/>
          <c:spPr>
            <a:ln w="19050">
              <a:solidFill>
                <a:srgbClr val="4F81BD"/>
              </a:solidFill>
            </a:ln>
          </c:spPr>
          <c:dPt>
            <c:idx val="0"/>
            <c:spPr>
              <a:solidFill>
                <a:sysClr val="window" lastClr="FFFFFF">
                  <a:lumMod val="50000"/>
                  <a:alpha val="25000"/>
                </a:sysClr>
              </a:solidFill>
              <a:ln w="19050">
                <a:solidFill>
                  <a:srgbClr val="4F81BD"/>
                </a:solidFill>
              </a:ln>
            </c:spPr>
          </c:dPt>
          <c:dPt>
            <c:idx val="1"/>
            <c:spPr>
              <a:solidFill>
                <a:schemeClr val="accent6">
                  <a:lumMod val="50000"/>
                  <a:alpha val="22000"/>
                </a:schemeClr>
              </a:solidFill>
              <a:ln w="19050">
                <a:solidFill>
                  <a:srgbClr val="4F81BD"/>
                </a:solidFill>
              </a:ln>
            </c:spPr>
          </c:dPt>
          <c:dPt>
            <c:idx val="2"/>
            <c:spPr>
              <a:solidFill>
                <a:schemeClr val="bg2">
                  <a:lumMod val="10000"/>
                  <a:alpha val="28000"/>
                </a:schemeClr>
              </a:solidFill>
              <a:ln w="19050">
                <a:solidFill>
                  <a:srgbClr val="4F81BD"/>
                </a:solidFill>
              </a:ln>
            </c:spPr>
          </c:dPt>
          <c:dPt>
            <c:idx val="3"/>
            <c:spPr>
              <a:solidFill>
                <a:srgbClr val="C0504D">
                  <a:lumMod val="40000"/>
                  <a:lumOff val="60000"/>
                  <a:alpha val="22000"/>
                </a:srgbClr>
              </a:solidFill>
              <a:ln w="19050">
                <a:solidFill>
                  <a:srgbClr val="4F81BD"/>
                </a:solidFill>
              </a:ln>
            </c:spPr>
          </c:dPt>
          <c:dPt>
            <c:idx val="4"/>
            <c:spPr>
              <a:solidFill>
                <a:schemeClr val="tx2">
                  <a:lumMod val="75000"/>
                  <a:alpha val="25000"/>
                </a:schemeClr>
              </a:solidFill>
              <a:ln w="19050">
                <a:solidFill>
                  <a:srgbClr val="4F81BD"/>
                </a:solidFill>
              </a:ln>
            </c:spPr>
          </c:dPt>
          <c:dPt>
            <c:idx val="5"/>
            <c:spPr>
              <a:solidFill>
                <a:srgbClr val="9BBB59">
                  <a:alpha val="32000"/>
                </a:srgbClr>
              </a:solidFill>
              <a:ln>
                <a:solidFill>
                  <a:schemeClr val="tx2">
                    <a:lumMod val="60000"/>
                    <a:lumOff val="40000"/>
                    <a:alpha val="98000"/>
                  </a:schemeClr>
                </a:solidFill>
              </a:ln>
            </c:spPr>
          </c:dPt>
          <c:dPt>
            <c:idx val="6"/>
            <c:spPr>
              <a:solidFill>
                <a:sysClr val="window" lastClr="FFFFFF">
                  <a:lumMod val="50000"/>
                  <a:alpha val="25000"/>
                </a:sysClr>
              </a:solidFill>
              <a:ln w="19050">
                <a:solidFill>
                  <a:srgbClr val="4F81BD"/>
                </a:solidFill>
              </a:ln>
            </c:spPr>
          </c:dPt>
          <c:cat>
            <c:strRef>
              <c:f>Sheet1!$A$1:$G$1</c:f>
              <c:strCache>
                <c:ptCount val="7"/>
                <c:pt idx="0">
                  <c:v>150-154</c:v>
                </c:pt>
                <c:pt idx="1">
                  <c:v>155-159</c:v>
                </c:pt>
                <c:pt idx="2">
                  <c:v>160-164</c:v>
                </c:pt>
                <c:pt idx="3">
                  <c:v>165-169</c:v>
                </c:pt>
                <c:pt idx="4">
                  <c:v>170-174</c:v>
                </c:pt>
                <c:pt idx="5">
                  <c:v>175-179</c:v>
                </c:pt>
                <c:pt idx="6">
                  <c:v>180-185</c:v>
                </c:pt>
              </c:strCache>
            </c:strRef>
          </c:cat>
          <c:val>
            <c:numRef>
              <c:f>Sheet1!$A$2:$G$2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12</c:v>
                </c:pt>
                <c:pt idx="3">
                  <c:v>16</c:v>
                </c:pt>
                <c:pt idx="4">
                  <c:v>18</c:v>
                </c:pt>
                <c:pt idx="5">
                  <c:v>5</c:v>
                </c:pt>
                <c:pt idx="6">
                  <c:v>4</c:v>
                </c:pt>
              </c:numCache>
            </c:numRef>
          </c:val>
        </c:ser>
        <c:gapWidth val="0"/>
        <c:axId val="65351040"/>
        <c:axId val="65377792"/>
      </c:barChart>
      <c:catAx>
        <c:axId val="65351040"/>
        <c:scaling>
          <c:orientation val="minMax"/>
        </c:scaling>
        <c:delete val="1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IE"/>
                  <a:t>Height / cm</a:t>
                </a:r>
              </a:p>
            </c:rich>
          </c:tx>
          <c:layout>
            <c:manualLayout>
              <c:xMode val="edge"/>
              <c:yMode val="edge"/>
              <c:x val="0.48071643218510735"/>
              <c:y val="0.93303337082864646"/>
            </c:manualLayout>
          </c:layout>
        </c:title>
        <c:majorTickMark val="none"/>
        <c:tickLblPos val="none"/>
        <c:crossAx val="65377792"/>
        <c:crosses val="autoZero"/>
        <c:auto val="1"/>
        <c:lblAlgn val="ctr"/>
        <c:lblOffset val="100"/>
      </c:catAx>
      <c:valAx>
        <c:axId val="6537779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IE"/>
                  <a:t>frequency</a:t>
                </a:r>
              </a:p>
            </c:rich>
          </c:tx>
          <c:layout/>
        </c:title>
        <c:numFmt formatCode="General" sourceLinked="1"/>
        <c:tickLblPos val="nextTo"/>
        <c:crossAx val="65351040"/>
        <c:crosses val="autoZero"/>
        <c:crossBetween val="between"/>
      </c:valAx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IE"/>
              <a:t>Histogram </a:t>
            </a:r>
          </a:p>
        </c:rich>
      </c:tx>
      <c:layout>
        <c:manualLayout>
          <c:xMode val="edge"/>
          <c:yMode val="edge"/>
          <c:x val="0.41865966754155731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spPr>
            <a:ln w="19050">
              <a:solidFill>
                <a:srgbClr val="1F497D">
                  <a:lumMod val="60000"/>
                  <a:lumOff val="40000"/>
                </a:srgbClr>
              </a:solidFill>
            </a:ln>
          </c:spPr>
          <c:dPt>
            <c:idx val="0"/>
            <c:spPr>
              <a:solidFill>
                <a:sysClr val="window" lastClr="FFFFFF">
                  <a:lumMod val="50000"/>
                  <a:alpha val="25000"/>
                </a:sysClr>
              </a:solidFill>
              <a:ln w="19050"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dPt>
          <c:dPt>
            <c:idx val="1"/>
            <c:spPr>
              <a:solidFill>
                <a:schemeClr val="accent6">
                  <a:lumMod val="50000"/>
                  <a:alpha val="22000"/>
                </a:schemeClr>
              </a:solidFill>
              <a:ln w="19050"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dPt>
          <c:dPt>
            <c:idx val="2"/>
            <c:spPr>
              <a:solidFill>
                <a:schemeClr val="bg2">
                  <a:lumMod val="10000"/>
                  <a:alpha val="28000"/>
                </a:schemeClr>
              </a:solidFill>
              <a:ln w="19050"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dPt>
          <c:dPt>
            <c:idx val="3"/>
            <c:spPr>
              <a:solidFill>
                <a:srgbClr val="C0504D">
                  <a:lumMod val="40000"/>
                  <a:lumOff val="60000"/>
                  <a:alpha val="22000"/>
                </a:srgbClr>
              </a:solidFill>
              <a:ln w="19050"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dPt>
          <c:dPt>
            <c:idx val="4"/>
            <c:spPr>
              <a:solidFill>
                <a:schemeClr val="tx2">
                  <a:lumMod val="75000"/>
                  <a:alpha val="25000"/>
                </a:schemeClr>
              </a:solidFill>
              <a:ln w="19050"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dPt>
          <c:dPt>
            <c:idx val="5"/>
            <c:spPr>
              <a:solidFill>
                <a:srgbClr val="9BBB59">
                  <a:alpha val="32000"/>
                </a:srgbClr>
              </a:solidFill>
              <a:ln w="19050"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dPt>
          <c:dPt>
            <c:idx val="6"/>
            <c:spPr>
              <a:solidFill>
                <a:sysClr val="window" lastClr="FFFFFF">
                  <a:lumMod val="50000"/>
                  <a:alpha val="25000"/>
                </a:sysClr>
              </a:solidFill>
              <a:ln w="19050"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dPt>
          <c:cat>
            <c:strRef>
              <c:f>Sheet1!$A$1:$G$1</c:f>
              <c:strCache>
                <c:ptCount val="7"/>
                <c:pt idx="0">
                  <c:v>150-154</c:v>
                </c:pt>
                <c:pt idx="1">
                  <c:v>155-159</c:v>
                </c:pt>
                <c:pt idx="2">
                  <c:v>160-164</c:v>
                </c:pt>
                <c:pt idx="3">
                  <c:v>165-169</c:v>
                </c:pt>
                <c:pt idx="4">
                  <c:v>170-174</c:v>
                </c:pt>
                <c:pt idx="5">
                  <c:v>175-179</c:v>
                </c:pt>
                <c:pt idx="6">
                  <c:v>180-185</c:v>
                </c:pt>
              </c:strCache>
            </c:strRef>
          </c:cat>
          <c:val>
            <c:numRef>
              <c:f>Sheet1!$A$2:$G$2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12</c:v>
                </c:pt>
                <c:pt idx="3">
                  <c:v>16</c:v>
                </c:pt>
                <c:pt idx="4">
                  <c:v>18</c:v>
                </c:pt>
                <c:pt idx="5">
                  <c:v>5</c:v>
                </c:pt>
                <c:pt idx="6">
                  <c:v>4</c:v>
                </c:pt>
              </c:numCache>
            </c:numRef>
          </c:val>
        </c:ser>
        <c:gapWidth val="0"/>
        <c:axId val="65545728"/>
        <c:axId val="65547648"/>
      </c:barChart>
      <c:catAx>
        <c:axId val="65545728"/>
        <c:scaling>
          <c:orientation val="minMax"/>
        </c:scaling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IE"/>
                  <a:t>Height / cm</a:t>
                </a:r>
              </a:p>
            </c:rich>
          </c:tx>
          <c:layout/>
        </c:title>
        <c:majorTickMark val="none"/>
        <c:tickLblPos val="nextTo"/>
        <c:crossAx val="65547648"/>
        <c:crosses val="autoZero"/>
        <c:auto val="1"/>
        <c:lblAlgn val="ctr"/>
        <c:lblOffset val="100"/>
      </c:catAx>
      <c:valAx>
        <c:axId val="655476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IE"/>
                  <a:t>frequency</a:t>
                </a:r>
              </a:p>
            </c:rich>
          </c:tx>
          <c:layout/>
        </c:title>
        <c:numFmt formatCode="General" sourceLinked="1"/>
        <c:tickLblPos val="nextTo"/>
        <c:crossAx val="65545728"/>
        <c:crosses val="autoZero"/>
        <c:crossBetween val="between"/>
      </c:valAx>
    </c:plotArea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IE"/>
              <a:t>Histogram</a:t>
            </a:r>
          </a:p>
        </c:rich>
      </c:tx>
      <c:layout>
        <c:manualLayout>
          <c:xMode val="edge"/>
          <c:yMode val="edge"/>
          <c:x val="0.36690266841644886"/>
          <c:y val="3.2407407407407496E-2"/>
        </c:manualLayout>
      </c:layout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9BBB59">
                <a:alpha val="24000"/>
              </a:srgbClr>
            </a:solidFill>
            <a:ln>
              <a:solidFill>
                <a:srgbClr val="1F497D">
                  <a:lumMod val="60000"/>
                  <a:lumOff val="40000"/>
                </a:srgbClr>
              </a:solidFill>
            </a:ln>
          </c:spPr>
          <c:dPt>
            <c:idx val="0"/>
            <c:spPr>
              <a:solidFill>
                <a:schemeClr val="tx2">
                  <a:lumMod val="60000"/>
                  <a:lumOff val="40000"/>
                  <a:alpha val="24000"/>
                </a:schemeClr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dPt>
          <c:dPt>
            <c:idx val="1"/>
            <c:spPr>
              <a:solidFill>
                <a:schemeClr val="tx2">
                  <a:lumMod val="60000"/>
                  <a:lumOff val="40000"/>
                  <a:alpha val="24000"/>
                </a:schemeClr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dPt>
          <c:dPt>
            <c:idx val="2"/>
            <c:spPr>
              <a:solidFill>
                <a:srgbClr val="92D050">
                  <a:alpha val="24000"/>
                </a:srgbClr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dPt>
          <c:dPt>
            <c:idx val="3"/>
            <c:spPr>
              <a:solidFill>
                <a:schemeClr val="accent4">
                  <a:lumMod val="50000"/>
                  <a:alpha val="24000"/>
                </a:schemeClr>
              </a:solidFill>
              <a:ln w="12700"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dPt>
          <c:dPt>
            <c:idx val="4"/>
            <c:spPr>
              <a:solidFill>
                <a:schemeClr val="accent6">
                  <a:lumMod val="75000"/>
                  <a:alpha val="24000"/>
                </a:schemeClr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dPt>
          <c:dPt>
            <c:idx val="5"/>
            <c:spPr>
              <a:solidFill>
                <a:srgbClr val="FFC000">
                  <a:alpha val="24000"/>
                </a:srgbClr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dPt>
          <c:dPt>
            <c:idx val="6"/>
            <c:spPr>
              <a:solidFill>
                <a:srgbClr val="FFC000">
                  <a:alpha val="24000"/>
                </a:srgbClr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dPt>
          <c:cat>
            <c:strRef>
              <c:f>Sheet1!$K$30:$Q$30</c:f>
              <c:strCache>
                <c:ptCount val="7"/>
                <c:pt idx="0">
                  <c:v>150 -159</c:v>
                </c:pt>
                <c:pt idx="1">
                  <c:v>150-159</c:v>
                </c:pt>
                <c:pt idx="2">
                  <c:v>160-164</c:v>
                </c:pt>
                <c:pt idx="3">
                  <c:v>165-169</c:v>
                </c:pt>
                <c:pt idx="4">
                  <c:v>170-174</c:v>
                </c:pt>
                <c:pt idx="5">
                  <c:v>175 -184</c:v>
                </c:pt>
                <c:pt idx="6">
                  <c:v>175-184</c:v>
                </c:pt>
              </c:strCache>
            </c:strRef>
          </c:cat>
          <c:val>
            <c:numRef>
              <c:f>Sheet1!$K$31:$Q$31</c:f>
              <c:numCache>
                <c:formatCode>General</c:formatCode>
                <c:ptCount val="7"/>
                <c:pt idx="0">
                  <c:v>2.5</c:v>
                </c:pt>
                <c:pt idx="1">
                  <c:v>2.5</c:v>
                </c:pt>
                <c:pt idx="2">
                  <c:v>12</c:v>
                </c:pt>
                <c:pt idx="3">
                  <c:v>16</c:v>
                </c:pt>
                <c:pt idx="4">
                  <c:v>18</c:v>
                </c:pt>
                <c:pt idx="5">
                  <c:v>4.5</c:v>
                </c:pt>
                <c:pt idx="6">
                  <c:v>4.5</c:v>
                </c:pt>
              </c:numCache>
            </c:numRef>
          </c:val>
        </c:ser>
        <c:gapWidth val="0"/>
        <c:axId val="65670144"/>
        <c:axId val="65672320"/>
      </c:barChart>
      <c:catAx>
        <c:axId val="65670144"/>
        <c:scaling>
          <c:orientation val="minMax"/>
        </c:scaling>
        <c:delete val="1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IE" baseline="0"/>
                  <a:t> Height / cm</a:t>
                </a:r>
                <a:endParaRPr lang="en-IE"/>
              </a:p>
            </c:rich>
          </c:tx>
          <c:layout>
            <c:manualLayout>
              <c:xMode val="edge"/>
              <c:yMode val="edge"/>
              <c:x val="0.48098901850202808"/>
              <c:y val="0.94240515390121649"/>
            </c:manualLayout>
          </c:layout>
        </c:title>
        <c:numFmt formatCode="General" sourceLinked="1"/>
        <c:majorTickMark val="none"/>
        <c:tickLblPos val="none"/>
        <c:crossAx val="65672320"/>
        <c:crosses val="autoZero"/>
        <c:auto val="1"/>
        <c:lblAlgn val="ctr"/>
        <c:lblOffset val="100"/>
      </c:catAx>
      <c:valAx>
        <c:axId val="656723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IE" baseline="0" dirty="0"/>
                  <a:t> </a:t>
                </a:r>
                <a:r>
                  <a:rPr lang="en-IE" baseline="0" dirty="0" err="1"/>
                  <a:t>F</a:t>
                </a:r>
                <a:r>
                  <a:rPr lang="en-IE" baseline="0" dirty="0" err="1" smtClean="0"/>
                  <a:t>requeny</a:t>
                </a:r>
                <a:r>
                  <a:rPr lang="en-IE" baseline="0" dirty="0" smtClean="0"/>
                  <a:t> </a:t>
                </a:r>
                <a:r>
                  <a:rPr lang="en-IE" baseline="0" dirty="0"/>
                  <a:t>Density</a:t>
                </a:r>
                <a:endParaRPr lang="en-IE" dirty="0"/>
              </a:p>
            </c:rich>
          </c:tx>
          <c:layout>
            <c:manualLayout>
              <c:xMode val="edge"/>
              <c:yMode val="edge"/>
              <c:x val="2.1505371792106601E-2"/>
              <c:y val="0.33784568122166669"/>
            </c:manualLayout>
          </c:layout>
        </c:title>
        <c:numFmt formatCode="General" sourceLinked="1"/>
        <c:tickLblPos val="nextTo"/>
        <c:crossAx val="65670144"/>
        <c:crosses val="autoZero"/>
        <c:crossBetween val="between"/>
      </c:valAx>
    </c:plotArea>
    <c:plotVisOnly val="1"/>
  </c:chart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BA4A3A-FBE0-4C28-93E2-5B6A96878F70}" type="doc">
      <dgm:prSet loTypeId="urn:microsoft.com/office/officeart/2005/8/layout/orgChart1" loCatId="hierarchy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IE"/>
        </a:p>
      </dgm:t>
    </dgm:pt>
    <dgm:pt modelId="{18E8DED1-E471-4EF1-B49B-07BBBF44F06B}">
      <dgm:prSet phldrT="[Text]" custT="1"/>
      <dgm:spPr>
        <a:solidFill>
          <a:srgbClr val="FFFF00"/>
        </a:solidFill>
      </dgm:spPr>
      <dgm:t>
        <a:bodyPr/>
        <a:lstStyle/>
        <a:p>
          <a:pPr algn="ctr"/>
          <a:r>
            <a:rPr lang="en-IE" sz="2000" dirty="0"/>
            <a:t>Types of data</a:t>
          </a:r>
        </a:p>
      </dgm:t>
    </dgm:pt>
    <dgm:pt modelId="{7C7B5227-CE77-4AA4-BF46-BECBFC867B0A}" type="parTrans" cxnId="{4636EA6C-FEDA-4DF6-9089-00D0664B25AE}">
      <dgm:prSet/>
      <dgm:spPr/>
      <dgm:t>
        <a:bodyPr/>
        <a:lstStyle/>
        <a:p>
          <a:pPr algn="ctr"/>
          <a:endParaRPr lang="en-IE" sz="2000"/>
        </a:p>
      </dgm:t>
    </dgm:pt>
    <dgm:pt modelId="{55437C5E-7F19-464D-B168-9478FC50F10F}" type="sibTrans" cxnId="{4636EA6C-FEDA-4DF6-9089-00D0664B25AE}">
      <dgm:prSet/>
      <dgm:spPr/>
      <dgm:t>
        <a:bodyPr/>
        <a:lstStyle/>
        <a:p>
          <a:pPr algn="ctr"/>
          <a:endParaRPr lang="en-IE" sz="2000"/>
        </a:p>
      </dgm:t>
    </dgm:pt>
    <dgm:pt modelId="{FD34F17A-0113-4BB4-9F7C-7A2472EE3A0B}" type="asst">
      <dgm:prSet phldrT="[Text]" custT="1"/>
      <dgm:spPr>
        <a:solidFill>
          <a:srgbClr val="FFFF00"/>
        </a:solidFill>
      </dgm:spPr>
      <dgm:t>
        <a:bodyPr/>
        <a:lstStyle/>
        <a:p>
          <a:pPr algn="ctr"/>
          <a:r>
            <a:rPr lang="en-IE" sz="2000" dirty="0"/>
            <a:t>Categorical</a:t>
          </a:r>
        </a:p>
      </dgm:t>
    </dgm:pt>
    <dgm:pt modelId="{1C35C2DA-0121-4917-B0C1-2BC72D9BB00F}" type="parTrans" cxnId="{4D8847EF-326A-489B-B244-0D0358E09FF6}">
      <dgm:prSet/>
      <dgm:spPr/>
      <dgm:t>
        <a:bodyPr/>
        <a:lstStyle/>
        <a:p>
          <a:pPr algn="ctr"/>
          <a:endParaRPr lang="en-IE" sz="2000" dirty="0"/>
        </a:p>
      </dgm:t>
    </dgm:pt>
    <dgm:pt modelId="{F1C42862-37D2-474A-999D-621942EBF860}" type="sibTrans" cxnId="{4D8847EF-326A-489B-B244-0D0358E09FF6}">
      <dgm:prSet/>
      <dgm:spPr/>
      <dgm:t>
        <a:bodyPr/>
        <a:lstStyle/>
        <a:p>
          <a:pPr algn="ctr"/>
          <a:endParaRPr lang="en-IE" sz="2000"/>
        </a:p>
      </dgm:t>
    </dgm:pt>
    <dgm:pt modelId="{F0C24AC7-CBD5-47FA-A33A-5C31E73F0E21}" type="asst">
      <dgm:prSet custT="1"/>
      <dgm:spPr>
        <a:solidFill>
          <a:srgbClr val="FFFF00"/>
        </a:solidFill>
      </dgm:spPr>
      <dgm:t>
        <a:bodyPr/>
        <a:lstStyle/>
        <a:p>
          <a:pPr algn="ctr"/>
          <a:r>
            <a:rPr lang="en-IE" sz="2000" dirty="0"/>
            <a:t>Numeric</a:t>
          </a:r>
        </a:p>
      </dgm:t>
    </dgm:pt>
    <dgm:pt modelId="{F91A9638-8263-4706-8F51-0F1CC99CA17C}" type="parTrans" cxnId="{1E3C5195-A3F8-4D04-A560-FC87E5B82AEB}">
      <dgm:prSet/>
      <dgm:spPr/>
      <dgm:t>
        <a:bodyPr/>
        <a:lstStyle/>
        <a:p>
          <a:pPr algn="ctr"/>
          <a:endParaRPr lang="en-IE" sz="2000" dirty="0"/>
        </a:p>
      </dgm:t>
    </dgm:pt>
    <dgm:pt modelId="{14682F6B-9E9A-438F-83EE-37AA3738266D}" type="sibTrans" cxnId="{1E3C5195-A3F8-4D04-A560-FC87E5B82AEB}">
      <dgm:prSet/>
      <dgm:spPr/>
      <dgm:t>
        <a:bodyPr/>
        <a:lstStyle/>
        <a:p>
          <a:pPr algn="ctr"/>
          <a:endParaRPr lang="en-IE" sz="2000"/>
        </a:p>
      </dgm:t>
    </dgm:pt>
    <dgm:pt modelId="{CF7C4F38-F63F-43A1-91C7-82941C627ACA}" type="asst">
      <dgm:prSet custT="1"/>
      <dgm:spPr>
        <a:solidFill>
          <a:srgbClr val="FFFF00"/>
        </a:solidFill>
      </dgm:spPr>
      <dgm:t>
        <a:bodyPr/>
        <a:lstStyle/>
        <a:p>
          <a:pPr algn="ctr"/>
          <a:r>
            <a:rPr lang="en-IE" sz="2000" dirty="0"/>
            <a:t>Nominal </a:t>
          </a:r>
        </a:p>
      </dgm:t>
    </dgm:pt>
    <dgm:pt modelId="{BB8FE667-B2D3-44E5-81F2-20285B6C95DC}" type="parTrans" cxnId="{0A7C7474-21C4-4BBA-BC3B-F1BE5BF54B5B}">
      <dgm:prSet/>
      <dgm:spPr/>
      <dgm:t>
        <a:bodyPr/>
        <a:lstStyle/>
        <a:p>
          <a:pPr algn="ctr"/>
          <a:endParaRPr lang="en-IE" sz="2000" dirty="0"/>
        </a:p>
      </dgm:t>
    </dgm:pt>
    <dgm:pt modelId="{A7A00440-D5ED-42E1-820D-23315C5729A9}" type="sibTrans" cxnId="{0A7C7474-21C4-4BBA-BC3B-F1BE5BF54B5B}">
      <dgm:prSet/>
      <dgm:spPr/>
      <dgm:t>
        <a:bodyPr/>
        <a:lstStyle/>
        <a:p>
          <a:pPr algn="ctr"/>
          <a:endParaRPr lang="en-IE" sz="2000"/>
        </a:p>
      </dgm:t>
    </dgm:pt>
    <dgm:pt modelId="{4B213645-1C27-4DE8-B5F0-A9F50B816E4F}" type="asst">
      <dgm:prSet custT="1"/>
      <dgm:spPr>
        <a:solidFill>
          <a:srgbClr val="FFFF00"/>
        </a:solidFill>
      </dgm:spPr>
      <dgm:t>
        <a:bodyPr/>
        <a:lstStyle/>
        <a:p>
          <a:pPr algn="ctr"/>
          <a:r>
            <a:rPr lang="en-IE" sz="2000" dirty="0"/>
            <a:t>Ordinal </a:t>
          </a:r>
        </a:p>
      </dgm:t>
    </dgm:pt>
    <dgm:pt modelId="{776C05BF-9EE0-4012-988D-F0897D8C1B00}" type="parTrans" cxnId="{5B6019B5-30AE-4DC5-9580-BAD024D512FB}">
      <dgm:prSet/>
      <dgm:spPr/>
      <dgm:t>
        <a:bodyPr/>
        <a:lstStyle/>
        <a:p>
          <a:pPr algn="ctr"/>
          <a:endParaRPr lang="en-IE" sz="2000" dirty="0"/>
        </a:p>
      </dgm:t>
    </dgm:pt>
    <dgm:pt modelId="{DBA4F9AA-AF29-4EBE-829F-98B0451FC8E4}" type="sibTrans" cxnId="{5B6019B5-30AE-4DC5-9580-BAD024D512FB}">
      <dgm:prSet/>
      <dgm:spPr/>
      <dgm:t>
        <a:bodyPr/>
        <a:lstStyle/>
        <a:p>
          <a:pPr algn="ctr"/>
          <a:endParaRPr lang="en-IE" sz="2000"/>
        </a:p>
      </dgm:t>
    </dgm:pt>
    <dgm:pt modelId="{00026B6C-BCAE-4F9B-BBF1-AD4F438AF676}" type="asst">
      <dgm:prSet custT="1"/>
      <dgm:spPr>
        <a:solidFill>
          <a:srgbClr val="FFFF00"/>
        </a:solidFill>
      </dgm:spPr>
      <dgm:t>
        <a:bodyPr/>
        <a:lstStyle/>
        <a:p>
          <a:pPr algn="ctr"/>
          <a:r>
            <a:rPr lang="en-IE" sz="2000" dirty="0"/>
            <a:t>Discrete </a:t>
          </a:r>
        </a:p>
      </dgm:t>
    </dgm:pt>
    <dgm:pt modelId="{4542739C-436D-4201-A91D-EF8861436F16}" type="parTrans" cxnId="{4D0640F7-1D6B-4CF2-B74E-6CCB47F8B368}">
      <dgm:prSet/>
      <dgm:spPr/>
      <dgm:t>
        <a:bodyPr/>
        <a:lstStyle/>
        <a:p>
          <a:pPr algn="ctr"/>
          <a:endParaRPr lang="en-IE" sz="2000" dirty="0"/>
        </a:p>
      </dgm:t>
    </dgm:pt>
    <dgm:pt modelId="{A2B65120-D4A7-4036-B02D-B4FF51502D00}" type="sibTrans" cxnId="{4D0640F7-1D6B-4CF2-B74E-6CCB47F8B368}">
      <dgm:prSet/>
      <dgm:spPr/>
      <dgm:t>
        <a:bodyPr/>
        <a:lstStyle/>
        <a:p>
          <a:pPr algn="ctr"/>
          <a:endParaRPr lang="en-IE" sz="2000"/>
        </a:p>
      </dgm:t>
    </dgm:pt>
    <dgm:pt modelId="{EA2AA1CF-911C-4312-9020-5AD75E787466}" type="asst">
      <dgm:prSet custT="1"/>
      <dgm:spPr>
        <a:solidFill>
          <a:srgbClr val="FFFF00"/>
        </a:solidFill>
      </dgm:spPr>
      <dgm:t>
        <a:bodyPr/>
        <a:lstStyle/>
        <a:p>
          <a:pPr algn="ctr"/>
          <a:r>
            <a:rPr lang="en-IE" sz="2000" dirty="0"/>
            <a:t>Continuous</a:t>
          </a:r>
        </a:p>
      </dgm:t>
    </dgm:pt>
    <dgm:pt modelId="{FDD072BE-5801-457F-AFB9-3324AE26330B}" type="parTrans" cxnId="{09A04536-C9C7-4A23-A5B0-F079760A575A}">
      <dgm:prSet/>
      <dgm:spPr/>
      <dgm:t>
        <a:bodyPr/>
        <a:lstStyle/>
        <a:p>
          <a:pPr algn="ctr"/>
          <a:endParaRPr lang="en-IE" sz="2000" dirty="0"/>
        </a:p>
      </dgm:t>
    </dgm:pt>
    <dgm:pt modelId="{9407E4FB-B3BA-4083-BDF7-A61FB0C25000}" type="sibTrans" cxnId="{09A04536-C9C7-4A23-A5B0-F079760A575A}">
      <dgm:prSet/>
      <dgm:spPr/>
      <dgm:t>
        <a:bodyPr/>
        <a:lstStyle/>
        <a:p>
          <a:pPr algn="ctr"/>
          <a:endParaRPr lang="en-IE" sz="2000"/>
        </a:p>
      </dgm:t>
    </dgm:pt>
    <dgm:pt modelId="{F77EE8F4-6D8B-49A8-A09A-4F2E101EA16B}" type="pres">
      <dgm:prSet presAssocID="{22BA4A3A-FBE0-4C28-93E2-5B6A96878F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A9315672-3948-461E-AD5F-CD6DC22F9A3C}" type="pres">
      <dgm:prSet presAssocID="{18E8DED1-E471-4EF1-B49B-07BBBF44F06B}" presName="hierRoot1" presStyleCnt="0">
        <dgm:presLayoutVars>
          <dgm:hierBranch val="init"/>
        </dgm:presLayoutVars>
      </dgm:prSet>
      <dgm:spPr/>
    </dgm:pt>
    <dgm:pt modelId="{23AC3A5D-0395-4DF7-8280-F6856BCDDC9E}" type="pres">
      <dgm:prSet presAssocID="{18E8DED1-E471-4EF1-B49B-07BBBF44F06B}" presName="rootComposite1" presStyleCnt="0"/>
      <dgm:spPr/>
    </dgm:pt>
    <dgm:pt modelId="{9BD90ECA-4F5B-4521-AC56-EB0CFBF02326}" type="pres">
      <dgm:prSet presAssocID="{18E8DED1-E471-4EF1-B49B-07BBBF44F06B}" presName="rootText1" presStyleLbl="node0" presStyleIdx="0" presStyleCnt="1" custScaleX="187364" custScaleY="20510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FC81A189-5AF1-472C-822D-AD100BD90C3E}" type="pres">
      <dgm:prSet presAssocID="{18E8DED1-E471-4EF1-B49B-07BBBF44F06B}" presName="rootConnector1" presStyleLbl="node1" presStyleIdx="0" presStyleCnt="0"/>
      <dgm:spPr/>
      <dgm:t>
        <a:bodyPr/>
        <a:lstStyle/>
        <a:p>
          <a:endParaRPr lang="en-IE"/>
        </a:p>
      </dgm:t>
    </dgm:pt>
    <dgm:pt modelId="{5EE8C456-0535-49D8-BA09-DA2987CE35A6}" type="pres">
      <dgm:prSet presAssocID="{18E8DED1-E471-4EF1-B49B-07BBBF44F06B}" presName="hierChild2" presStyleCnt="0"/>
      <dgm:spPr/>
    </dgm:pt>
    <dgm:pt modelId="{0FE1E44F-0C99-4A9B-9A55-3B6782ECEE0D}" type="pres">
      <dgm:prSet presAssocID="{18E8DED1-E471-4EF1-B49B-07BBBF44F06B}" presName="hierChild3" presStyleCnt="0"/>
      <dgm:spPr/>
    </dgm:pt>
    <dgm:pt modelId="{6F1AAA80-F253-44EF-A0C4-9091A878B841}" type="pres">
      <dgm:prSet presAssocID="{1C35C2DA-0121-4917-B0C1-2BC72D9BB00F}" presName="Name111" presStyleLbl="parChTrans1D2" presStyleIdx="0" presStyleCnt="2"/>
      <dgm:spPr/>
      <dgm:t>
        <a:bodyPr/>
        <a:lstStyle/>
        <a:p>
          <a:endParaRPr lang="en-IE"/>
        </a:p>
      </dgm:t>
    </dgm:pt>
    <dgm:pt modelId="{A2D12883-5724-4E22-BD29-89BEA70A81D6}" type="pres">
      <dgm:prSet presAssocID="{FD34F17A-0113-4BB4-9F7C-7A2472EE3A0B}" presName="hierRoot3" presStyleCnt="0">
        <dgm:presLayoutVars>
          <dgm:hierBranch val="init"/>
        </dgm:presLayoutVars>
      </dgm:prSet>
      <dgm:spPr/>
    </dgm:pt>
    <dgm:pt modelId="{0E9B90DE-3372-473D-A358-011EA842F0AE}" type="pres">
      <dgm:prSet presAssocID="{FD34F17A-0113-4BB4-9F7C-7A2472EE3A0B}" presName="rootComposite3" presStyleCnt="0"/>
      <dgm:spPr/>
    </dgm:pt>
    <dgm:pt modelId="{270B9587-B98E-41AB-AC2A-E9DEE9082BE3}" type="pres">
      <dgm:prSet presAssocID="{FD34F17A-0113-4BB4-9F7C-7A2472EE3A0B}" presName="rootText3" presStyleLbl="asst1" presStyleIdx="0" presStyleCnt="6" custScaleX="173337" custScaleY="152380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FB13D92D-3A9B-4DF3-865B-99EE83F1658C}" type="pres">
      <dgm:prSet presAssocID="{FD34F17A-0113-4BB4-9F7C-7A2472EE3A0B}" presName="rootConnector3" presStyleLbl="asst1" presStyleIdx="0" presStyleCnt="6"/>
      <dgm:spPr/>
      <dgm:t>
        <a:bodyPr/>
        <a:lstStyle/>
        <a:p>
          <a:endParaRPr lang="en-IE"/>
        </a:p>
      </dgm:t>
    </dgm:pt>
    <dgm:pt modelId="{E91ABBC5-E65A-4E58-8840-39867956768C}" type="pres">
      <dgm:prSet presAssocID="{FD34F17A-0113-4BB4-9F7C-7A2472EE3A0B}" presName="hierChild6" presStyleCnt="0"/>
      <dgm:spPr/>
    </dgm:pt>
    <dgm:pt modelId="{9ED66121-57EF-4A3B-A15F-D9962F8AFB48}" type="pres">
      <dgm:prSet presAssocID="{FD34F17A-0113-4BB4-9F7C-7A2472EE3A0B}" presName="hierChild7" presStyleCnt="0"/>
      <dgm:spPr/>
    </dgm:pt>
    <dgm:pt modelId="{E096AB7F-C02F-41EA-9C4C-3F74D82E1D7D}" type="pres">
      <dgm:prSet presAssocID="{BB8FE667-B2D3-44E5-81F2-20285B6C95DC}" presName="Name111" presStyleLbl="parChTrans1D3" presStyleIdx="0" presStyleCnt="4"/>
      <dgm:spPr/>
      <dgm:t>
        <a:bodyPr/>
        <a:lstStyle/>
        <a:p>
          <a:endParaRPr lang="en-IE"/>
        </a:p>
      </dgm:t>
    </dgm:pt>
    <dgm:pt modelId="{5906537B-DBE3-4F9C-8B53-C11A6E116200}" type="pres">
      <dgm:prSet presAssocID="{CF7C4F38-F63F-43A1-91C7-82941C627ACA}" presName="hierRoot3" presStyleCnt="0">
        <dgm:presLayoutVars>
          <dgm:hierBranch val="init"/>
        </dgm:presLayoutVars>
      </dgm:prSet>
      <dgm:spPr/>
    </dgm:pt>
    <dgm:pt modelId="{5EBC3ED7-59EB-420D-8A64-219BEAE45311}" type="pres">
      <dgm:prSet presAssocID="{CF7C4F38-F63F-43A1-91C7-82941C627ACA}" presName="rootComposite3" presStyleCnt="0"/>
      <dgm:spPr/>
    </dgm:pt>
    <dgm:pt modelId="{CA2F054A-8698-4CD7-83DC-8BFD1C304CD9}" type="pres">
      <dgm:prSet presAssocID="{CF7C4F38-F63F-43A1-91C7-82941C627ACA}" presName="rootText3" presStyleLbl="asst1" presStyleIdx="1" presStyleCnt="6" custScaleX="164938" custScaleY="168078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A1B138C5-3C80-4112-9C76-4A726F87A1CF}" type="pres">
      <dgm:prSet presAssocID="{CF7C4F38-F63F-43A1-91C7-82941C627ACA}" presName="rootConnector3" presStyleLbl="asst1" presStyleIdx="1" presStyleCnt="6"/>
      <dgm:spPr/>
      <dgm:t>
        <a:bodyPr/>
        <a:lstStyle/>
        <a:p>
          <a:endParaRPr lang="en-IE"/>
        </a:p>
      </dgm:t>
    </dgm:pt>
    <dgm:pt modelId="{F0A832C2-C4A1-41AA-83AD-00398AA32332}" type="pres">
      <dgm:prSet presAssocID="{CF7C4F38-F63F-43A1-91C7-82941C627ACA}" presName="hierChild6" presStyleCnt="0"/>
      <dgm:spPr/>
    </dgm:pt>
    <dgm:pt modelId="{A15414A9-0034-4852-B116-C9D7BAE05F15}" type="pres">
      <dgm:prSet presAssocID="{CF7C4F38-F63F-43A1-91C7-82941C627ACA}" presName="hierChild7" presStyleCnt="0"/>
      <dgm:spPr/>
    </dgm:pt>
    <dgm:pt modelId="{B4D9F0CC-85D6-4B37-8496-E91BC99B8D96}" type="pres">
      <dgm:prSet presAssocID="{776C05BF-9EE0-4012-988D-F0897D8C1B00}" presName="Name111" presStyleLbl="parChTrans1D3" presStyleIdx="1" presStyleCnt="4"/>
      <dgm:spPr/>
      <dgm:t>
        <a:bodyPr/>
        <a:lstStyle/>
        <a:p>
          <a:endParaRPr lang="en-IE"/>
        </a:p>
      </dgm:t>
    </dgm:pt>
    <dgm:pt modelId="{FF4B495B-B935-4876-9203-531946951715}" type="pres">
      <dgm:prSet presAssocID="{4B213645-1C27-4DE8-B5F0-A9F50B816E4F}" presName="hierRoot3" presStyleCnt="0">
        <dgm:presLayoutVars>
          <dgm:hierBranch val="init"/>
        </dgm:presLayoutVars>
      </dgm:prSet>
      <dgm:spPr/>
    </dgm:pt>
    <dgm:pt modelId="{A1B87F5D-27CA-49CC-A713-AC4A60B696B7}" type="pres">
      <dgm:prSet presAssocID="{4B213645-1C27-4DE8-B5F0-A9F50B816E4F}" presName="rootComposite3" presStyleCnt="0"/>
      <dgm:spPr/>
    </dgm:pt>
    <dgm:pt modelId="{487C0846-0A84-426A-83EC-DCAA8427B6D3}" type="pres">
      <dgm:prSet presAssocID="{4B213645-1C27-4DE8-B5F0-A9F50B816E4F}" presName="rootText3" presStyleLbl="asst1" presStyleIdx="2" presStyleCnt="6" custScaleX="127629" custScaleY="168279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EEDBF733-2DCC-4F8E-AD4A-16A4DCA1D6EE}" type="pres">
      <dgm:prSet presAssocID="{4B213645-1C27-4DE8-B5F0-A9F50B816E4F}" presName="rootConnector3" presStyleLbl="asst1" presStyleIdx="2" presStyleCnt="6"/>
      <dgm:spPr/>
      <dgm:t>
        <a:bodyPr/>
        <a:lstStyle/>
        <a:p>
          <a:endParaRPr lang="en-IE"/>
        </a:p>
      </dgm:t>
    </dgm:pt>
    <dgm:pt modelId="{B4C75418-0F35-4ED9-8537-2675CD651E4A}" type="pres">
      <dgm:prSet presAssocID="{4B213645-1C27-4DE8-B5F0-A9F50B816E4F}" presName="hierChild6" presStyleCnt="0"/>
      <dgm:spPr/>
    </dgm:pt>
    <dgm:pt modelId="{054810E8-2988-4F34-BC3D-A2C7B778FE1E}" type="pres">
      <dgm:prSet presAssocID="{4B213645-1C27-4DE8-B5F0-A9F50B816E4F}" presName="hierChild7" presStyleCnt="0"/>
      <dgm:spPr/>
    </dgm:pt>
    <dgm:pt modelId="{BD728282-0C7A-434E-A2FC-2581B75FC589}" type="pres">
      <dgm:prSet presAssocID="{F91A9638-8263-4706-8F51-0F1CC99CA17C}" presName="Name111" presStyleLbl="parChTrans1D2" presStyleIdx="1" presStyleCnt="2"/>
      <dgm:spPr/>
      <dgm:t>
        <a:bodyPr/>
        <a:lstStyle/>
        <a:p>
          <a:endParaRPr lang="en-IE"/>
        </a:p>
      </dgm:t>
    </dgm:pt>
    <dgm:pt modelId="{1F0842FF-3656-4F71-BE43-4571A09E497E}" type="pres">
      <dgm:prSet presAssocID="{F0C24AC7-CBD5-47FA-A33A-5C31E73F0E21}" presName="hierRoot3" presStyleCnt="0">
        <dgm:presLayoutVars>
          <dgm:hierBranch val="init"/>
        </dgm:presLayoutVars>
      </dgm:prSet>
      <dgm:spPr/>
    </dgm:pt>
    <dgm:pt modelId="{2EA07A97-98C8-4641-9C03-41FEE5ADCC43}" type="pres">
      <dgm:prSet presAssocID="{F0C24AC7-CBD5-47FA-A33A-5C31E73F0E21}" presName="rootComposite3" presStyleCnt="0"/>
      <dgm:spPr/>
    </dgm:pt>
    <dgm:pt modelId="{C2FF0C01-6D03-4281-A0EE-C1BDE2030CB9}" type="pres">
      <dgm:prSet presAssocID="{F0C24AC7-CBD5-47FA-A33A-5C31E73F0E21}" presName="rootText3" presStyleLbl="asst1" presStyleIdx="3" presStyleCnt="6" custScaleX="162312" custScaleY="131560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424D38A0-3E08-49EF-BEB8-29CD093C38D6}" type="pres">
      <dgm:prSet presAssocID="{F0C24AC7-CBD5-47FA-A33A-5C31E73F0E21}" presName="rootConnector3" presStyleLbl="asst1" presStyleIdx="3" presStyleCnt="6"/>
      <dgm:spPr/>
      <dgm:t>
        <a:bodyPr/>
        <a:lstStyle/>
        <a:p>
          <a:endParaRPr lang="en-IE"/>
        </a:p>
      </dgm:t>
    </dgm:pt>
    <dgm:pt modelId="{16619AF2-38DA-494C-B761-340D59764F2F}" type="pres">
      <dgm:prSet presAssocID="{F0C24AC7-CBD5-47FA-A33A-5C31E73F0E21}" presName="hierChild6" presStyleCnt="0"/>
      <dgm:spPr/>
    </dgm:pt>
    <dgm:pt modelId="{813E64EB-7C53-470C-87AF-09314C77C5C8}" type="pres">
      <dgm:prSet presAssocID="{F0C24AC7-CBD5-47FA-A33A-5C31E73F0E21}" presName="hierChild7" presStyleCnt="0"/>
      <dgm:spPr/>
    </dgm:pt>
    <dgm:pt modelId="{FF595F1B-B645-47F7-9360-BBF9D03E7A76}" type="pres">
      <dgm:prSet presAssocID="{4542739C-436D-4201-A91D-EF8861436F16}" presName="Name111" presStyleLbl="parChTrans1D3" presStyleIdx="2" presStyleCnt="4"/>
      <dgm:spPr/>
      <dgm:t>
        <a:bodyPr/>
        <a:lstStyle/>
        <a:p>
          <a:endParaRPr lang="en-IE"/>
        </a:p>
      </dgm:t>
    </dgm:pt>
    <dgm:pt modelId="{0EEF0375-F45A-4BD2-A08F-06E5ED5CBF97}" type="pres">
      <dgm:prSet presAssocID="{00026B6C-BCAE-4F9B-BBF1-AD4F438AF676}" presName="hierRoot3" presStyleCnt="0">
        <dgm:presLayoutVars>
          <dgm:hierBranch val="init"/>
        </dgm:presLayoutVars>
      </dgm:prSet>
      <dgm:spPr/>
    </dgm:pt>
    <dgm:pt modelId="{14623EC7-F4A3-410B-B61A-5B698F2CD21E}" type="pres">
      <dgm:prSet presAssocID="{00026B6C-BCAE-4F9B-BBF1-AD4F438AF676}" presName="rootComposite3" presStyleCnt="0"/>
      <dgm:spPr/>
    </dgm:pt>
    <dgm:pt modelId="{5DBDF3DC-B3C7-4202-8424-F616DD7FA73F}" type="pres">
      <dgm:prSet presAssocID="{00026B6C-BCAE-4F9B-BBF1-AD4F438AF676}" presName="rootText3" presStyleLbl="asst1" presStyleIdx="4" presStyleCnt="6" custAng="0" custScaleX="135244" custScaleY="161901" custLinFactNeighborX="2688" custLinFactNeighborY="2042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C85DF1CF-4A31-4175-B440-A17F1DC45078}" type="pres">
      <dgm:prSet presAssocID="{00026B6C-BCAE-4F9B-BBF1-AD4F438AF676}" presName="rootConnector3" presStyleLbl="asst1" presStyleIdx="4" presStyleCnt="6"/>
      <dgm:spPr/>
      <dgm:t>
        <a:bodyPr/>
        <a:lstStyle/>
        <a:p>
          <a:endParaRPr lang="en-IE"/>
        </a:p>
      </dgm:t>
    </dgm:pt>
    <dgm:pt modelId="{15D0604C-1226-42E5-96A8-FC9E02298CDB}" type="pres">
      <dgm:prSet presAssocID="{00026B6C-BCAE-4F9B-BBF1-AD4F438AF676}" presName="hierChild6" presStyleCnt="0"/>
      <dgm:spPr/>
    </dgm:pt>
    <dgm:pt modelId="{D11ADF1E-6DF9-4783-8730-B8EDC5EE7ECE}" type="pres">
      <dgm:prSet presAssocID="{00026B6C-BCAE-4F9B-BBF1-AD4F438AF676}" presName="hierChild7" presStyleCnt="0"/>
      <dgm:spPr/>
    </dgm:pt>
    <dgm:pt modelId="{7F37E949-2A8D-439B-914F-9051571F6F45}" type="pres">
      <dgm:prSet presAssocID="{FDD072BE-5801-457F-AFB9-3324AE26330B}" presName="Name111" presStyleLbl="parChTrans1D3" presStyleIdx="3" presStyleCnt="4"/>
      <dgm:spPr/>
      <dgm:t>
        <a:bodyPr/>
        <a:lstStyle/>
        <a:p>
          <a:endParaRPr lang="en-IE"/>
        </a:p>
      </dgm:t>
    </dgm:pt>
    <dgm:pt modelId="{37CADBBB-476B-4252-AA96-8B94D99BC7B3}" type="pres">
      <dgm:prSet presAssocID="{EA2AA1CF-911C-4312-9020-5AD75E787466}" presName="hierRoot3" presStyleCnt="0">
        <dgm:presLayoutVars>
          <dgm:hierBranch val="init"/>
        </dgm:presLayoutVars>
      </dgm:prSet>
      <dgm:spPr/>
    </dgm:pt>
    <dgm:pt modelId="{0FACDB2E-BCB3-41B6-9729-41D1BD354087}" type="pres">
      <dgm:prSet presAssocID="{EA2AA1CF-911C-4312-9020-5AD75E787466}" presName="rootComposite3" presStyleCnt="0"/>
      <dgm:spPr/>
    </dgm:pt>
    <dgm:pt modelId="{9441D593-171A-4177-B17A-24B9B01D81B6}" type="pres">
      <dgm:prSet presAssocID="{EA2AA1CF-911C-4312-9020-5AD75E787466}" presName="rootText3" presStyleLbl="asst1" presStyleIdx="5" presStyleCnt="6" custScaleX="138512" custScaleY="145387" custLinFactNeighborX="-1921" custLinFactNeighborY="21477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8A4ED1DD-31C5-46A2-A6E6-A3119CC999A9}" type="pres">
      <dgm:prSet presAssocID="{EA2AA1CF-911C-4312-9020-5AD75E787466}" presName="rootConnector3" presStyleLbl="asst1" presStyleIdx="5" presStyleCnt="6"/>
      <dgm:spPr/>
      <dgm:t>
        <a:bodyPr/>
        <a:lstStyle/>
        <a:p>
          <a:endParaRPr lang="en-IE"/>
        </a:p>
      </dgm:t>
    </dgm:pt>
    <dgm:pt modelId="{2813A7D8-F307-41B7-9757-9443D6D9F41E}" type="pres">
      <dgm:prSet presAssocID="{EA2AA1CF-911C-4312-9020-5AD75E787466}" presName="hierChild6" presStyleCnt="0"/>
      <dgm:spPr/>
    </dgm:pt>
    <dgm:pt modelId="{7B8E5163-94B0-471D-B3AE-758C0EBB4355}" type="pres">
      <dgm:prSet presAssocID="{EA2AA1CF-911C-4312-9020-5AD75E787466}" presName="hierChild7" presStyleCnt="0"/>
      <dgm:spPr/>
    </dgm:pt>
  </dgm:ptLst>
  <dgm:cxnLst>
    <dgm:cxn modelId="{4636EA6C-FEDA-4DF6-9089-00D0664B25AE}" srcId="{22BA4A3A-FBE0-4C28-93E2-5B6A96878F70}" destId="{18E8DED1-E471-4EF1-B49B-07BBBF44F06B}" srcOrd="0" destOrd="0" parTransId="{7C7B5227-CE77-4AA4-BF46-BECBFC867B0A}" sibTransId="{55437C5E-7F19-464D-B168-9478FC50F10F}"/>
    <dgm:cxn modelId="{1609C39D-A645-4A6C-B1CB-65056F261250}" type="presOf" srcId="{00026B6C-BCAE-4F9B-BBF1-AD4F438AF676}" destId="{C85DF1CF-4A31-4175-B440-A17F1DC45078}" srcOrd="1" destOrd="0" presId="urn:microsoft.com/office/officeart/2005/8/layout/orgChart1"/>
    <dgm:cxn modelId="{8A7E5BEA-C021-4617-8355-D38D1A452CE5}" type="presOf" srcId="{FDD072BE-5801-457F-AFB9-3324AE26330B}" destId="{7F37E949-2A8D-439B-914F-9051571F6F45}" srcOrd="0" destOrd="0" presId="urn:microsoft.com/office/officeart/2005/8/layout/orgChart1"/>
    <dgm:cxn modelId="{BF29025F-C30C-4AAB-841D-E7EA9C715180}" type="presOf" srcId="{776C05BF-9EE0-4012-988D-F0897D8C1B00}" destId="{B4D9F0CC-85D6-4B37-8496-E91BC99B8D96}" srcOrd="0" destOrd="0" presId="urn:microsoft.com/office/officeart/2005/8/layout/orgChart1"/>
    <dgm:cxn modelId="{25E49378-B8C1-4F91-8D98-0012A9892BF0}" type="presOf" srcId="{F91A9638-8263-4706-8F51-0F1CC99CA17C}" destId="{BD728282-0C7A-434E-A2FC-2581B75FC589}" srcOrd="0" destOrd="0" presId="urn:microsoft.com/office/officeart/2005/8/layout/orgChart1"/>
    <dgm:cxn modelId="{1E3C5195-A3F8-4D04-A560-FC87E5B82AEB}" srcId="{18E8DED1-E471-4EF1-B49B-07BBBF44F06B}" destId="{F0C24AC7-CBD5-47FA-A33A-5C31E73F0E21}" srcOrd="1" destOrd="0" parTransId="{F91A9638-8263-4706-8F51-0F1CC99CA17C}" sibTransId="{14682F6B-9E9A-438F-83EE-37AA3738266D}"/>
    <dgm:cxn modelId="{0A7C7474-21C4-4BBA-BC3B-F1BE5BF54B5B}" srcId="{FD34F17A-0113-4BB4-9F7C-7A2472EE3A0B}" destId="{CF7C4F38-F63F-43A1-91C7-82941C627ACA}" srcOrd="0" destOrd="0" parTransId="{BB8FE667-B2D3-44E5-81F2-20285B6C95DC}" sibTransId="{A7A00440-D5ED-42E1-820D-23315C5729A9}"/>
    <dgm:cxn modelId="{7056D3BC-9EA1-480C-A297-918CFFCAFC4D}" type="presOf" srcId="{22BA4A3A-FBE0-4C28-93E2-5B6A96878F70}" destId="{F77EE8F4-6D8B-49A8-A09A-4F2E101EA16B}" srcOrd="0" destOrd="0" presId="urn:microsoft.com/office/officeart/2005/8/layout/orgChart1"/>
    <dgm:cxn modelId="{653F178C-52E7-409F-A590-AE593E653C36}" type="presOf" srcId="{F0C24AC7-CBD5-47FA-A33A-5C31E73F0E21}" destId="{424D38A0-3E08-49EF-BEB8-29CD093C38D6}" srcOrd="1" destOrd="0" presId="urn:microsoft.com/office/officeart/2005/8/layout/orgChart1"/>
    <dgm:cxn modelId="{4D0640F7-1D6B-4CF2-B74E-6CCB47F8B368}" srcId="{F0C24AC7-CBD5-47FA-A33A-5C31E73F0E21}" destId="{00026B6C-BCAE-4F9B-BBF1-AD4F438AF676}" srcOrd="0" destOrd="0" parTransId="{4542739C-436D-4201-A91D-EF8861436F16}" sibTransId="{A2B65120-D4A7-4036-B02D-B4FF51502D00}"/>
    <dgm:cxn modelId="{1CCEDE7A-AF02-4B28-881A-58F97F1558BA}" type="presOf" srcId="{EA2AA1CF-911C-4312-9020-5AD75E787466}" destId="{8A4ED1DD-31C5-46A2-A6E6-A3119CC999A9}" srcOrd="1" destOrd="0" presId="urn:microsoft.com/office/officeart/2005/8/layout/orgChart1"/>
    <dgm:cxn modelId="{C834AB5B-8861-4E23-B652-8C00E8E689CC}" type="presOf" srcId="{FD34F17A-0113-4BB4-9F7C-7A2472EE3A0B}" destId="{270B9587-B98E-41AB-AC2A-E9DEE9082BE3}" srcOrd="0" destOrd="0" presId="urn:microsoft.com/office/officeart/2005/8/layout/orgChart1"/>
    <dgm:cxn modelId="{006A4979-4CD9-40DA-988A-41E2776E5E27}" type="presOf" srcId="{F0C24AC7-CBD5-47FA-A33A-5C31E73F0E21}" destId="{C2FF0C01-6D03-4281-A0EE-C1BDE2030CB9}" srcOrd="0" destOrd="0" presId="urn:microsoft.com/office/officeart/2005/8/layout/orgChart1"/>
    <dgm:cxn modelId="{85F9A3F0-32DB-46F5-8551-0CA2F619CC9D}" type="presOf" srcId="{BB8FE667-B2D3-44E5-81F2-20285B6C95DC}" destId="{E096AB7F-C02F-41EA-9C4C-3F74D82E1D7D}" srcOrd="0" destOrd="0" presId="urn:microsoft.com/office/officeart/2005/8/layout/orgChart1"/>
    <dgm:cxn modelId="{24941A1B-2D5D-4143-BB14-D60342B6A2AF}" type="presOf" srcId="{4542739C-436D-4201-A91D-EF8861436F16}" destId="{FF595F1B-B645-47F7-9360-BBF9D03E7A76}" srcOrd="0" destOrd="0" presId="urn:microsoft.com/office/officeart/2005/8/layout/orgChart1"/>
    <dgm:cxn modelId="{8551F100-ECB9-4D5F-9795-BCF61CCD5E3E}" type="presOf" srcId="{4B213645-1C27-4DE8-B5F0-A9F50B816E4F}" destId="{487C0846-0A84-426A-83EC-DCAA8427B6D3}" srcOrd="0" destOrd="0" presId="urn:microsoft.com/office/officeart/2005/8/layout/orgChart1"/>
    <dgm:cxn modelId="{AEF325A4-8B7D-4A11-B54F-88F3E61AEE8D}" type="presOf" srcId="{18E8DED1-E471-4EF1-B49B-07BBBF44F06B}" destId="{FC81A189-5AF1-472C-822D-AD100BD90C3E}" srcOrd="1" destOrd="0" presId="urn:microsoft.com/office/officeart/2005/8/layout/orgChart1"/>
    <dgm:cxn modelId="{A2981EC9-D563-4338-A300-E5769EEA0AFB}" type="presOf" srcId="{1C35C2DA-0121-4917-B0C1-2BC72D9BB00F}" destId="{6F1AAA80-F253-44EF-A0C4-9091A878B841}" srcOrd="0" destOrd="0" presId="urn:microsoft.com/office/officeart/2005/8/layout/orgChart1"/>
    <dgm:cxn modelId="{9A9ADA44-DEF8-45C0-A411-A52B8BBE2C2B}" type="presOf" srcId="{18E8DED1-E471-4EF1-B49B-07BBBF44F06B}" destId="{9BD90ECA-4F5B-4521-AC56-EB0CFBF02326}" srcOrd="0" destOrd="0" presId="urn:microsoft.com/office/officeart/2005/8/layout/orgChart1"/>
    <dgm:cxn modelId="{6BB5B5F8-5863-477F-BABC-4BDC8E2A699C}" type="presOf" srcId="{EA2AA1CF-911C-4312-9020-5AD75E787466}" destId="{9441D593-171A-4177-B17A-24B9B01D81B6}" srcOrd="0" destOrd="0" presId="urn:microsoft.com/office/officeart/2005/8/layout/orgChart1"/>
    <dgm:cxn modelId="{09A04536-C9C7-4A23-A5B0-F079760A575A}" srcId="{F0C24AC7-CBD5-47FA-A33A-5C31E73F0E21}" destId="{EA2AA1CF-911C-4312-9020-5AD75E787466}" srcOrd="1" destOrd="0" parTransId="{FDD072BE-5801-457F-AFB9-3324AE26330B}" sibTransId="{9407E4FB-B3BA-4083-BDF7-A61FB0C25000}"/>
    <dgm:cxn modelId="{CC21D323-FECD-4F42-A9AA-2031E2FC5EC3}" type="presOf" srcId="{4B213645-1C27-4DE8-B5F0-A9F50B816E4F}" destId="{EEDBF733-2DCC-4F8E-AD4A-16A4DCA1D6EE}" srcOrd="1" destOrd="0" presId="urn:microsoft.com/office/officeart/2005/8/layout/orgChart1"/>
    <dgm:cxn modelId="{5B6019B5-30AE-4DC5-9580-BAD024D512FB}" srcId="{FD34F17A-0113-4BB4-9F7C-7A2472EE3A0B}" destId="{4B213645-1C27-4DE8-B5F0-A9F50B816E4F}" srcOrd="1" destOrd="0" parTransId="{776C05BF-9EE0-4012-988D-F0897D8C1B00}" sibTransId="{DBA4F9AA-AF29-4EBE-829F-98B0451FC8E4}"/>
    <dgm:cxn modelId="{D1B9B23C-4B26-40BB-B0F9-723E8B3D7952}" type="presOf" srcId="{CF7C4F38-F63F-43A1-91C7-82941C627ACA}" destId="{CA2F054A-8698-4CD7-83DC-8BFD1C304CD9}" srcOrd="0" destOrd="0" presId="urn:microsoft.com/office/officeart/2005/8/layout/orgChart1"/>
    <dgm:cxn modelId="{4D8847EF-326A-489B-B244-0D0358E09FF6}" srcId="{18E8DED1-E471-4EF1-B49B-07BBBF44F06B}" destId="{FD34F17A-0113-4BB4-9F7C-7A2472EE3A0B}" srcOrd="0" destOrd="0" parTransId="{1C35C2DA-0121-4917-B0C1-2BC72D9BB00F}" sibTransId="{F1C42862-37D2-474A-999D-621942EBF860}"/>
    <dgm:cxn modelId="{4CDFADDA-D375-473B-BEC2-3FE9D882D080}" type="presOf" srcId="{00026B6C-BCAE-4F9B-BBF1-AD4F438AF676}" destId="{5DBDF3DC-B3C7-4202-8424-F616DD7FA73F}" srcOrd="0" destOrd="0" presId="urn:microsoft.com/office/officeart/2005/8/layout/orgChart1"/>
    <dgm:cxn modelId="{A1AA385C-9FD9-43F1-85C0-C365BDA51274}" type="presOf" srcId="{CF7C4F38-F63F-43A1-91C7-82941C627ACA}" destId="{A1B138C5-3C80-4112-9C76-4A726F87A1CF}" srcOrd="1" destOrd="0" presId="urn:microsoft.com/office/officeart/2005/8/layout/orgChart1"/>
    <dgm:cxn modelId="{208639CC-56CF-4B8F-81AA-E506DDFB740F}" type="presOf" srcId="{FD34F17A-0113-4BB4-9F7C-7A2472EE3A0B}" destId="{FB13D92D-3A9B-4DF3-865B-99EE83F1658C}" srcOrd="1" destOrd="0" presId="urn:microsoft.com/office/officeart/2005/8/layout/orgChart1"/>
    <dgm:cxn modelId="{53D69AB0-FD22-42BD-8156-ACB26A260988}" type="presParOf" srcId="{F77EE8F4-6D8B-49A8-A09A-4F2E101EA16B}" destId="{A9315672-3948-461E-AD5F-CD6DC22F9A3C}" srcOrd="0" destOrd="0" presId="urn:microsoft.com/office/officeart/2005/8/layout/orgChart1"/>
    <dgm:cxn modelId="{68C26536-7F6D-4EFC-A52C-F9B4AB1DF63E}" type="presParOf" srcId="{A9315672-3948-461E-AD5F-CD6DC22F9A3C}" destId="{23AC3A5D-0395-4DF7-8280-F6856BCDDC9E}" srcOrd="0" destOrd="0" presId="urn:microsoft.com/office/officeart/2005/8/layout/orgChart1"/>
    <dgm:cxn modelId="{B725C052-3C2B-4C3A-B075-1C3B085E172C}" type="presParOf" srcId="{23AC3A5D-0395-4DF7-8280-F6856BCDDC9E}" destId="{9BD90ECA-4F5B-4521-AC56-EB0CFBF02326}" srcOrd="0" destOrd="0" presId="urn:microsoft.com/office/officeart/2005/8/layout/orgChart1"/>
    <dgm:cxn modelId="{72A21A8D-43D6-49AB-8AE3-B494377FEBE5}" type="presParOf" srcId="{23AC3A5D-0395-4DF7-8280-F6856BCDDC9E}" destId="{FC81A189-5AF1-472C-822D-AD100BD90C3E}" srcOrd="1" destOrd="0" presId="urn:microsoft.com/office/officeart/2005/8/layout/orgChart1"/>
    <dgm:cxn modelId="{5AF3CC3E-3DC8-44A1-BB4A-8A4080D3FAB2}" type="presParOf" srcId="{A9315672-3948-461E-AD5F-CD6DC22F9A3C}" destId="{5EE8C456-0535-49D8-BA09-DA2987CE35A6}" srcOrd="1" destOrd="0" presId="urn:microsoft.com/office/officeart/2005/8/layout/orgChart1"/>
    <dgm:cxn modelId="{E1194DF0-D722-4072-83D5-CE0C62B22AAA}" type="presParOf" srcId="{A9315672-3948-461E-AD5F-CD6DC22F9A3C}" destId="{0FE1E44F-0C99-4A9B-9A55-3B6782ECEE0D}" srcOrd="2" destOrd="0" presId="urn:microsoft.com/office/officeart/2005/8/layout/orgChart1"/>
    <dgm:cxn modelId="{20CDAA5C-3E73-4E78-A0D2-449F63D9969A}" type="presParOf" srcId="{0FE1E44F-0C99-4A9B-9A55-3B6782ECEE0D}" destId="{6F1AAA80-F253-44EF-A0C4-9091A878B841}" srcOrd="0" destOrd="0" presId="urn:microsoft.com/office/officeart/2005/8/layout/orgChart1"/>
    <dgm:cxn modelId="{3FEEAF6C-F30C-454D-91B2-FA9339FFF826}" type="presParOf" srcId="{0FE1E44F-0C99-4A9B-9A55-3B6782ECEE0D}" destId="{A2D12883-5724-4E22-BD29-89BEA70A81D6}" srcOrd="1" destOrd="0" presId="urn:microsoft.com/office/officeart/2005/8/layout/orgChart1"/>
    <dgm:cxn modelId="{132804C1-7C36-4B8E-A73F-722008721955}" type="presParOf" srcId="{A2D12883-5724-4E22-BD29-89BEA70A81D6}" destId="{0E9B90DE-3372-473D-A358-011EA842F0AE}" srcOrd="0" destOrd="0" presId="urn:microsoft.com/office/officeart/2005/8/layout/orgChart1"/>
    <dgm:cxn modelId="{C9ADD3C4-3220-4101-8261-1D710C1960DD}" type="presParOf" srcId="{0E9B90DE-3372-473D-A358-011EA842F0AE}" destId="{270B9587-B98E-41AB-AC2A-E9DEE9082BE3}" srcOrd="0" destOrd="0" presId="urn:microsoft.com/office/officeart/2005/8/layout/orgChart1"/>
    <dgm:cxn modelId="{F8237480-BB2C-400D-9DD0-945D9F33C6B9}" type="presParOf" srcId="{0E9B90DE-3372-473D-A358-011EA842F0AE}" destId="{FB13D92D-3A9B-4DF3-865B-99EE83F1658C}" srcOrd="1" destOrd="0" presId="urn:microsoft.com/office/officeart/2005/8/layout/orgChart1"/>
    <dgm:cxn modelId="{78F2FD9D-265D-4D5D-8029-E04BC94876D7}" type="presParOf" srcId="{A2D12883-5724-4E22-BD29-89BEA70A81D6}" destId="{E91ABBC5-E65A-4E58-8840-39867956768C}" srcOrd="1" destOrd="0" presId="urn:microsoft.com/office/officeart/2005/8/layout/orgChart1"/>
    <dgm:cxn modelId="{F513A472-E7EE-47C4-8047-411271135DEB}" type="presParOf" srcId="{A2D12883-5724-4E22-BD29-89BEA70A81D6}" destId="{9ED66121-57EF-4A3B-A15F-D9962F8AFB48}" srcOrd="2" destOrd="0" presId="urn:microsoft.com/office/officeart/2005/8/layout/orgChart1"/>
    <dgm:cxn modelId="{A9EB41DE-DA28-45C2-9193-2EF6422B9667}" type="presParOf" srcId="{9ED66121-57EF-4A3B-A15F-D9962F8AFB48}" destId="{E096AB7F-C02F-41EA-9C4C-3F74D82E1D7D}" srcOrd="0" destOrd="0" presId="urn:microsoft.com/office/officeart/2005/8/layout/orgChart1"/>
    <dgm:cxn modelId="{DABC8E01-A34F-4FFB-9FF3-C83433A1C197}" type="presParOf" srcId="{9ED66121-57EF-4A3B-A15F-D9962F8AFB48}" destId="{5906537B-DBE3-4F9C-8B53-C11A6E116200}" srcOrd="1" destOrd="0" presId="urn:microsoft.com/office/officeart/2005/8/layout/orgChart1"/>
    <dgm:cxn modelId="{E0CD441E-AE9F-44A2-A2EE-959F5BBF93CC}" type="presParOf" srcId="{5906537B-DBE3-4F9C-8B53-C11A6E116200}" destId="{5EBC3ED7-59EB-420D-8A64-219BEAE45311}" srcOrd="0" destOrd="0" presId="urn:microsoft.com/office/officeart/2005/8/layout/orgChart1"/>
    <dgm:cxn modelId="{2022D7F5-7808-4FF0-B88B-43F172B10147}" type="presParOf" srcId="{5EBC3ED7-59EB-420D-8A64-219BEAE45311}" destId="{CA2F054A-8698-4CD7-83DC-8BFD1C304CD9}" srcOrd="0" destOrd="0" presId="urn:microsoft.com/office/officeart/2005/8/layout/orgChart1"/>
    <dgm:cxn modelId="{53F31102-CAF9-4DB7-AB12-69DF59DB4461}" type="presParOf" srcId="{5EBC3ED7-59EB-420D-8A64-219BEAE45311}" destId="{A1B138C5-3C80-4112-9C76-4A726F87A1CF}" srcOrd="1" destOrd="0" presId="urn:microsoft.com/office/officeart/2005/8/layout/orgChart1"/>
    <dgm:cxn modelId="{DD46E08A-D35A-40AF-A117-7DD408ECC559}" type="presParOf" srcId="{5906537B-DBE3-4F9C-8B53-C11A6E116200}" destId="{F0A832C2-C4A1-41AA-83AD-00398AA32332}" srcOrd="1" destOrd="0" presId="urn:microsoft.com/office/officeart/2005/8/layout/orgChart1"/>
    <dgm:cxn modelId="{4990EA08-0608-4AB3-B1D7-3CCFA423F87D}" type="presParOf" srcId="{5906537B-DBE3-4F9C-8B53-C11A6E116200}" destId="{A15414A9-0034-4852-B116-C9D7BAE05F15}" srcOrd="2" destOrd="0" presId="urn:microsoft.com/office/officeart/2005/8/layout/orgChart1"/>
    <dgm:cxn modelId="{1F68BFE3-6423-4951-9A2E-4471858EC158}" type="presParOf" srcId="{9ED66121-57EF-4A3B-A15F-D9962F8AFB48}" destId="{B4D9F0CC-85D6-4B37-8496-E91BC99B8D96}" srcOrd="2" destOrd="0" presId="urn:microsoft.com/office/officeart/2005/8/layout/orgChart1"/>
    <dgm:cxn modelId="{A13E324B-C4E5-4C9B-B34E-82CEF5551FA0}" type="presParOf" srcId="{9ED66121-57EF-4A3B-A15F-D9962F8AFB48}" destId="{FF4B495B-B935-4876-9203-531946951715}" srcOrd="3" destOrd="0" presId="urn:microsoft.com/office/officeart/2005/8/layout/orgChart1"/>
    <dgm:cxn modelId="{74F64FF4-3ACD-4357-AD77-8ABD64183508}" type="presParOf" srcId="{FF4B495B-B935-4876-9203-531946951715}" destId="{A1B87F5D-27CA-49CC-A713-AC4A60B696B7}" srcOrd="0" destOrd="0" presId="urn:microsoft.com/office/officeart/2005/8/layout/orgChart1"/>
    <dgm:cxn modelId="{212BAEF6-073A-4D86-828A-A69DD2281829}" type="presParOf" srcId="{A1B87F5D-27CA-49CC-A713-AC4A60B696B7}" destId="{487C0846-0A84-426A-83EC-DCAA8427B6D3}" srcOrd="0" destOrd="0" presId="urn:microsoft.com/office/officeart/2005/8/layout/orgChart1"/>
    <dgm:cxn modelId="{0B43BCE6-A229-4747-90CF-6E69D5B39070}" type="presParOf" srcId="{A1B87F5D-27CA-49CC-A713-AC4A60B696B7}" destId="{EEDBF733-2DCC-4F8E-AD4A-16A4DCA1D6EE}" srcOrd="1" destOrd="0" presId="urn:microsoft.com/office/officeart/2005/8/layout/orgChart1"/>
    <dgm:cxn modelId="{CAB4BB6B-DAFB-4A47-9D89-0282C2CE8348}" type="presParOf" srcId="{FF4B495B-B935-4876-9203-531946951715}" destId="{B4C75418-0F35-4ED9-8537-2675CD651E4A}" srcOrd="1" destOrd="0" presId="urn:microsoft.com/office/officeart/2005/8/layout/orgChart1"/>
    <dgm:cxn modelId="{3A82B0D8-2EA4-4FF6-B5D3-48A34136191D}" type="presParOf" srcId="{FF4B495B-B935-4876-9203-531946951715}" destId="{054810E8-2988-4F34-BC3D-A2C7B778FE1E}" srcOrd="2" destOrd="0" presId="urn:microsoft.com/office/officeart/2005/8/layout/orgChart1"/>
    <dgm:cxn modelId="{4D5EF6B6-103A-4124-B6B4-A3E05AC69DF3}" type="presParOf" srcId="{0FE1E44F-0C99-4A9B-9A55-3B6782ECEE0D}" destId="{BD728282-0C7A-434E-A2FC-2581B75FC589}" srcOrd="2" destOrd="0" presId="urn:microsoft.com/office/officeart/2005/8/layout/orgChart1"/>
    <dgm:cxn modelId="{199E6D8A-1224-489C-ACFE-2FF845D97738}" type="presParOf" srcId="{0FE1E44F-0C99-4A9B-9A55-3B6782ECEE0D}" destId="{1F0842FF-3656-4F71-BE43-4571A09E497E}" srcOrd="3" destOrd="0" presId="urn:microsoft.com/office/officeart/2005/8/layout/orgChart1"/>
    <dgm:cxn modelId="{85179374-D15B-40A5-93A0-693DA8A25270}" type="presParOf" srcId="{1F0842FF-3656-4F71-BE43-4571A09E497E}" destId="{2EA07A97-98C8-4641-9C03-41FEE5ADCC43}" srcOrd="0" destOrd="0" presId="urn:microsoft.com/office/officeart/2005/8/layout/orgChart1"/>
    <dgm:cxn modelId="{AB2CB428-DEB9-4D71-B1DF-9B362CF5E0FF}" type="presParOf" srcId="{2EA07A97-98C8-4641-9C03-41FEE5ADCC43}" destId="{C2FF0C01-6D03-4281-A0EE-C1BDE2030CB9}" srcOrd="0" destOrd="0" presId="urn:microsoft.com/office/officeart/2005/8/layout/orgChart1"/>
    <dgm:cxn modelId="{180C70B0-44D8-4360-975D-FEEF20A33F9F}" type="presParOf" srcId="{2EA07A97-98C8-4641-9C03-41FEE5ADCC43}" destId="{424D38A0-3E08-49EF-BEB8-29CD093C38D6}" srcOrd="1" destOrd="0" presId="urn:microsoft.com/office/officeart/2005/8/layout/orgChart1"/>
    <dgm:cxn modelId="{713F8644-8CE8-493B-847E-D0B31F8D8981}" type="presParOf" srcId="{1F0842FF-3656-4F71-BE43-4571A09E497E}" destId="{16619AF2-38DA-494C-B761-340D59764F2F}" srcOrd="1" destOrd="0" presId="urn:microsoft.com/office/officeart/2005/8/layout/orgChart1"/>
    <dgm:cxn modelId="{DF8A4B59-E65A-46D1-B170-B5193A7BDCE1}" type="presParOf" srcId="{1F0842FF-3656-4F71-BE43-4571A09E497E}" destId="{813E64EB-7C53-470C-87AF-09314C77C5C8}" srcOrd="2" destOrd="0" presId="urn:microsoft.com/office/officeart/2005/8/layout/orgChart1"/>
    <dgm:cxn modelId="{FC9D090B-3A38-4257-8176-D1271D0A6F18}" type="presParOf" srcId="{813E64EB-7C53-470C-87AF-09314C77C5C8}" destId="{FF595F1B-B645-47F7-9360-BBF9D03E7A76}" srcOrd="0" destOrd="0" presId="urn:microsoft.com/office/officeart/2005/8/layout/orgChart1"/>
    <dgm:cxn modelId="{095CFACD-FBBD-4A4E-ACA3-E8766153EA69}" type="presParOf" srcId="{813E64EB-7C53-470C-87AF-09314C77C5C8}" destId="{0EEF0375-F45A-4BD2-A08F-06E5ED5CBF97}" srcOrd="1" destOrd="0" presId="urn:microsoft.com/office/officeart/2005/8/layout/orgChart1"/>
    <dgm:cxn modelId="{6856B2A4-B528-4DE8-89A3-E4E6F75E40B6}" type="presParOf" srcId="{0EEF0375-F45A-4BD2-A08F-06E5ED5CBF97}" destId="{14623EC7-F4A3-410B-B61A-5B698F2CD21E}" srcOrd="0" destOrd="0" presId="urn:microsoft.com/office/officeart/2005/8/layout/orgChart1"/>
    <dgm:cxn modelId="{C575DB18-E12B-4581-A214-219761A48B31}" type="presParOf" srcId="{14623EC7-F4A3-410B-B61A-5B698F2CD21E}" destId="{5DBDF3DC-B3C7-4202-8424-F616DD7FA73F}" srcOrd="0" destOrd="0" presId="urn:microsoft.com/office/officeart/2005/8/layout/orgChart1"/>
    <dgm:cxn modelId="{21EBA7DB-2621-4DDD-A486-B4C54ADDFB9A}" type="presParOf" srcId="{14623EC7-F4A3-410B-B61A-5B698F2CD21E}" destId="{C85DF1CF-4A31-4175-B440-A17F1DC45078}" srcOrd="1" destOrd="0" presId="urn:microsoft.com/office/officeart/2005/8/layout/orgChart1"/>
    <dgm:cxn modelId="{FE6EF164-2D3F-453D-8AB3-FE8323A7DE39}" type="presParOf" srcId="{0EEF0375-F45A-4BD2-A08F-06E5ED5CBF97}" destId="{15D0604C-1226-42E5-96A8-FC9E02298CDB}" srcOrd="1" destOrd="0" presId="urn:microsoft.com/office/officeart/2005/8/layout/orgChart1"/>
    <dgm:cxn modelId="{F2D39281-2A14-4E8F-8D03-0573BB74296B}" type="presParOf" srcId="{0EEF0375-F45A-4BD2-A08F-06E5ED5CBF97}" destId="{D11ADF1E-6DF9-4783-8730-B8EDC5EE7ECE}" srcOrd="2" destOrd="0" presId="urn:microsoft.com/office/officeart/2005/8/layout/orgChart1"/>
    <dgm:cxn modelId="{282FEFD7-ADC3-4937-8AC5-35C89B4D3C34}" type="presParOf" srcId="{813E64EB-7C53-470C-87AF-09314C77C5C8}" destId="{7F37E949-2A8D-439B-914F-9051571F6F45}" srcOrd="2" destOrd="0" presId="urn:microsoft.com/office/officeart/2005/8/layout/orgChart1"/>
    <dgm:cxn modelId="{6EBE9896-61A2-4E78-B059-9487AEED4916}" type="presParOf" srcId="{813E64EB-7C53-470C-87AF-09314C77C5C8}" destId="{37CADBBB-476B-4252-AA96-8B94D99BC7B3}" srcOrd="3" destOrd="0" presId="urn:microsoft.com/office/officeart/2005/8/layout/orgChart1"/>
    <dgm:cxn modelId="{27429C72-D0FC-4758-BBDA-096041463A21}" type="presParOf" srcId="{37CADBBB-476B-4252-AA96-8B94D99BC7B3}" destId="{0FACDB2E-BCB3-41B6-9729-41D1BD354087}" srcOrd="0" destOrd="0" presId="urn:microsoft.com/office/officeart/2005/8/layout/orgChart1"/>
    <dgm:cxn modelId="{1FE9901F-0F98-4CDC-96A5-564EA43FBF32}" type="presParOf" srcId="{0FACDB2E-BCB3-41B6-9729-41D1BD354087}" destId="{9441D593-171A-4177-B17A-24B9B01D81B6}" srcOrd="0" destOrd="0" presId="urn:microsoft.com/office/officeart/2005/8/layout/orgChart1"/>
    <dgm:cxn modelId="{13893DE7-8C10-4140-99AD-B17BF67391A5}" type="presParOf" srcId="{0FACDB2E-BCB3-41B6-9729-41D1BD354087}" destId="{8A4ED1DD-31C5-46A2-A6E6-A3119CC999A9}" srcOrd="1" destOrd="0" presId="urn:microsoft.com/office/officeart/2005/8/layout/orgChart1"/>
    <dgm:cxn modelId="{5162AA0E-4890-481B-9F24-1373C52436A1}" type="presParOf" srcId="{37CADBBB-476B-4252-AA96-8B94D99BC7B3}" destId="{2813A7D8-F307-41B7-9757-9443D6D9F41E}" srcOrd="1" destOrd="0" presId="urn:microsoft.com/office/officeart/2005/8/layout/orgChart1"/>
    <dgm:cxn modelId="{75332DAB-5C68-486D-AD0C-F348567B83F3}" type="presParOf" srcId="{37CADBBB-476B-4252-AA96-8B94D99BC7B3}" destId="{7B8E5163-94B0-471D-B3AE-758C0EBB435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37E949-2A8D-439B-914F-9051571F6F45}">
      <dsp:nvSpPr>
        <dsp:cNvPr id="0" name=""/>
        <dsp:cNvSpPr/>
      </dsp:nvSpPr>
      <dsp:spPr>
        <a:xfrm>
          <a:off x="5776789" y="2622173"/>
          <a:ext cx="103092" cy="818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8166"/>
              </a:lnTo>
              <a:lnTo>
                <a:pt x="103092" y="81816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95F1B-B645-47F7-9360-BBF9D03E7A76}">
      <dsp:nvSpPr>
        <dsp:cNvPr id="0" name=""/>
        <dsp:cNvSpPr/>
      </dsp:nvSpPr>
      <dsp:spPr>
        <a:xfrm>
          <a:off x="5682914" y="2622173"/>
          <a:ext cx="93875" cy="861456"/>
        </a:xfrm>
        <a:custGeom>
          <a:avLst/>
          <a:gdLst/>
          <a:ahLst/>
          <a:cxnLst/>
          <a:rect l="0" t="0" r="0" b="0"/>
          <a:pathLst>
            <a:path>
              <a:moveTo>
                <a:pt x="93875" y="0"/>
              </a:moveTo>
              <a:lnTo>
                <a:pt x="93875" y="861456"/>
              </a:lnTo>
              <a:lnTo>
                <a:pt x="0" y="8614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28282-0C7A-434E-A2FC-2581B75FC589}">
      <dsp:nvSpPr>
        <dsp:cNvPr id="0" name=""/>
        <dsp:cNvSpPr/>
      </dsp:nvSpPr>
      <dsp:spPr>
        <a:xfrm>
          <a:off x="3899237" y="1579356"/>
          <a:ext cx="902316" cy="647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584"/>
              </a:lnTo>
              <a:lnTo>
                <a:pt x="902316" y="64758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D9F0CC-85D6-4B37-8496-E91BC99B8D96}">
      <dsp:nvSpPr>
        <dsp:cNvPr id="0" name=""/>
        <dsp:cNvSpPr/>
      </dsp:nvSpPr>
      <dsp:spPr>
        <a:xfrm>
          <a:off x="2113194" y="2747268"/>
          <a:ext cx="126176" cy="75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7896"/>
              </a:lnTo>
              <a:lnTo>
                <a:pt x="126176" y="75789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96AB7F-C02F-41EA-9C4C-3F74D82E1D7D}">
      <dsp:nvSpPr>
        <dsp:cNvPr id="0" name=""/>
        <dsp:cNvSpPr/>
      </dsp:nvSpPr>
      <dsp:spPr>
        <a:xfrm>
          <a:off x="1987017" y="2747268"/>
          <a:ext cx="126176" cy="757292"/>
        </a:xfrm>
        <a:custGeom>
          <a:avLst/>
          <a:gdLst/>
          <a:ahLst/>
          <a:cxnLst/>
          <a:rect l="0" t="0" r="0" b="0"/>
          <a:pathLst>
            <a:path>
              <a:moveTo>
                <a:pt x="126176" y="0"/>
              </a:moveTo>
              <a:lnTo>
                <a:pt x="126176" y="757292"/>
              </a:lnTo>
              <a:lnTo>
                <a:pt x="0" y="75729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AAA80-F253-44EF-A0C4-9091A878B841}">
      <dsp:nvSpPr>
        <dsp:cNvPr id="0" name=""/>
        <dsp:cNvSpPr/>
      </dsp:nvSpPr>
      <dsp:spPr>
        <a:xfrm>
          <a:off x="3154671" y="1579356"/>
          <a:ext cx="744566" cy="710132"/>
        </a:xfrm>
        <a:custGeom>
          <a:avLst/>
          <a:gdLst/>
          <a:ahLst/>
          <a:cxnLst/>
          <a:rect l="0" t="0" r="0" b="0"/>
          <a:pathLst>
            <a:path>
              <a:moveTo>
                <a:pt x="744566" y="0"/>
              </a:moveTo>
              <a:lnTo>
                <a:pt x="744566" y="710132"/>
              </a:lnTo>
              <a:lnTo>
                <a:pt x="0" y="71013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D90ECA-4F5B-4521-AC56-EB0CFBF02326}">
      <dsp:nvSpPr>
        <dsp:cNvPr id="0" name=""/>
        <dsp:cNvSpPr/>
      </dsp:nvSpPr>
      <dsp:spPr>
        <a:xfrm>
          <a:off x="2773480" y="347010"/>
          <a:ext cx="2251514" cy="1232346"/>
        </a:xfrm>
        <a:prstGeom prst="rect">
          <a:avLst/>
        </a:prstGeom>
        <a:solidFill>
          <a:srgbClr val="FFFF00"/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/>
            <a:t>Types of data</a:t>
          </a:r>
        </a:p>
      </dsp:txBody>
      <dsp:txXfrm>
        <a:off x="2773480" y="347010"/>
        <a:ext cx="2251514" cy="1232346"/>
      </dsp:txXfrm>
    </dsp:sp>
    <dsp:sp modelId="{270B9587-B98E-41AB-AC2A-E9DEE9082BE3}">
      <dsp:nvSpPr>
        <dsp:cNvPr id="0" name=""/>
        <dsp:cNvSpPr/>
      </dsp:nvSpPr>
      <dsp:spPr>
        <a:xfrm>
          <a:off x="1071716" y="1831708"/>
          <a:ext cx="2082954" cy="915559"/>
        </a:xfrm>
        <a:prstGeom prst="rect">
          <a:avLst/>
        </a:prstGeom>
        <a:solidFill>
          <a:srgbClr val="FFFF00"/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/>
            <a:t>Categorical</a:t>
          </a:r>
        </a:p>
      </dsp:txBody>
      <dsp:txXfrm>
        <a:off x="1071716" y="1831708"/>
        <a:ext cx="2082954" cy="915559"/>
      </dsp:txXfrm>
    </dsp:sp>
    <dsp:sp modelId="{CA2F054A-8698-4CD7-83DC-8BFD1C304CD9}">
      <dsp:nvSpPr>
        <dsp:cNvPr id="0" name=""/>
        <dsp:cNvSpPr/>
      </dsp:nvSpPr>
      <dsp:spPr>
        <a:xfrm>
          <a:off x="4992" y="2999620"/>
          <a:ext cx="1982025" cy="1009879"/>
        </a:xfrm>
        <a:prstGeom prst="rect">
          <a:avLst/>
        </a:prstGeom>
        <a:solidFill>
          <a:srgbClr val="FFFF00"/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/>
            <a:t>Nominal </a:t>
          </a:r>
        </a:p>
      </dsp:txBody>
      <dsp:txXfrm>
        <a:off x="4992" y="2999620"/>
        <a:ext cx="1982025" cy="1009879"/>
      </dsp:txXfrm>
    </dsp:sp>
    <dsp:sp modelId="{487C0846-0A84-426A-83EC-DCAA8427B6D3}">
      <dsp:nvSpPr>
        <dsp:cNvPr id="0" name=""/>
        <dsp:cNvSpPr/>
      </dsp:nvSpPr>
      <dsp:spPr>
        <a:xfrm>
          <a:off x="2239370" y="2999620"/>
          <a:ext cx="1533691" cy="1011086"/>
        </a:xfrm>
        <a:prstGeom prst="rect">
          <a:avLst/>
        </a:prstGeom>
        <a:solidFill>
          <a:srgbClr val="FFFF00"/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/>
            <a:t>Ordinal </a:t>
          </a:r>
        </a:p>
      </dsp:txBody>
      <dsp:txXfrm>
        <a:off x="2239370" y="2999620"/>
        <a:ext cx="1533691" cy="1011086"/>
      </dsp:txXfrm>
    </dsp:sp>
    <dsp:sp modelId="{C2FF0C01-6D03-4281-A0EE-C1BDE2030CB9}">
      <dsp:nvSpPr>
        <dsp:cNvPr id="0" name=""/>
        <dsp:cNvSpPr/>
      </dsp:nvSpPr>
      <dsp:spPr>
        <a:xfrm>
          <a:off x="4801554" y="1831708"/>
          <a:ext cx="1950469" cy="790464"/>
        </a:xfrm>
        <a:prstGeom prst="rect">
          <a:avLst/>
        </a:prstGeom>
        <a:solidFill>
          <a:srgbClr val="FFFF00"/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/>
            <a:t>Numeric</a:t>
          </a:r>
        </a:p>
      </dsp:txBody>
      <dsp:txXfrm>
        <a:off x="4801554" y="1831708"/>
        <a:ext cx="1950469" cy="790464"/>
      </dsp:txXfrm>
    </dsp:sp>
    <dsp:sp modelId="{5DBDF3DC-B3C7-4202-8424-F616DD7FA73F}">
      <dsp:nvSpPr>
        <dsp:cNvPr id="0" name=""/>
        <dsp:cNvSpPr/>
      </dsp:nvSpPr>
      <dsp:spPr>
        <a:xfrm>
          <a:off x="4057715" y="2997247"/>
          <a:ext cx="1625199" cy="972765"/>
        </a:xfrm>
        <a:prstGeom prst="rect">
          <a:avLst/>
        </a:prstGeom>
        <a:solidFill>
          <a:srgbClr val="FFFF00"/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/>
            <a:t>Discrete </a:t>
          </a:r>
        </a:p>
      </dsp:txBody>
      <dsp:txXfrm>
        <a:off x="4057715" y="2997247"/>
        <a:ext cx="1625199" cy="972765"/>
      </dsp:txXfrm>
    </dsp:sp>
    <dsp:sp modelId="{9441D593-171A-4177-B17A-24B9B01D81B6}">
      <dsp:nvSpPr>
        <dsp:cNvPr id="0" name=""/>
        <dsp:cNvSpPr/>
      </dsp:nvSpPr>
      <dsp:spPr>
        <a:xfrm>
          <a:off x="5879881" y="3003568"/>
          <a:ext cx="1664469" cy="873542"/>
        </a:xfrm>
        <a:prstGeom prst="rect">
          <a:avLst/>
        </a:prstGeom>
        <a:solidFill>
          <a:srgbClr val="FFFF00"/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/>
            <a:t>Continuous</a:t>
          </a:r>
        </a:p>
      </dsp:txBody>
      <dsp:txXfrm>
        <a:off x="5879881" y="3003568"/>
        <a:ext cx="1664469" cy="873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0.33333</cdr:x>
      <cdr:y>0.34959</cdr:y>
    </cdr:from>
    <cdr:to>
      <cdr:x>0.42708</cdr:x>
      <cdr:y>0.50584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57372" y="1228724"/>
          <a:ext cx="522389" cy="5491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IE" sz="1100" dirty="0" smtClean="0"/>
            <a:t>17</a:t>
          </a:r>
          <a:endParaRPr lang="en-IE" sz="1100" dirty="0"/>
        </a:p>
      </cdr:txBody>
    </cdr:sp>
  </cdr:relSizeAnchor>
  <cdr:relSizeAnchor xmlns:cdr="http://schemas.openxmlformats.org/drawingml/2006/chartDrawing">
    <cdr:from>
      <cdr:x>0.52564</cdr:x>
      <cdr:y>0.63415</cdr:y>
    </cdr:from>
    <cdr:to>
      <cdr:x>0.61939</cdr:x>
      <cdr:y>0.73832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28942" y="2228856"/>
          <a:ext cx="522389" cy="366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IE" sz="1100" dirty="0" smtClean="0"/>
            <a:t>16</a:t>
          </a:r>
          <a:endParaRPr lang="en-IE" sz="1100" dirty="0"/>
        </a:p>
      </cdr:txBody>
    </cdr:sp>
  </cdr:relSizeAnchor>
  <cdr:relSizeAnchor xmlns:cdr="http://schemas.openxmlformats.org/drawingml/2006/chartDrawing">
    <cdr:from>
      <cdr:x>0.5</cdr:x>
      <cdr:y>0.23958</cdr:y>
    </cdr:from>
    <cdr:to>
      <cdr:x>0.5625</cdr:x>
      <cdr:y>0.36979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86000" y="657220"/>
          <a:ext cx="28575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IE" sz="1100" dirty="0" smtClean="0"/>
            <a:t>15</a:t>
          </a:r>
          <a:endParaRPr lang="en-IE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0.09731</cdr:x>
      <cdr:y>0.875</cdr:y>
    </cdr:from>
    <cdr:to>
      <cdr:x>1</cdr:x>
      <cdr:y>0.97708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57322" y="4000528"/>
          <a:ext cx="6126204" cy="466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IE" sz="1100" baseline="0" dirty="0"/>
            <a:t> </a:t>
          </a:r>
          <a:r>
            <a:rPr lang="en-IE" dirty="0"/>
            <a:t> </a:t>
          </a:r>
          <a:r>
            <a:rPr lang="en-IE" dirty="0" smtClean="0"/>
            <a:t>    </a:t>
          </a:r>
          <a:r>
            <a:rPr lang="en-IE" sz="1100" baseline="0" dirty="0" smtClean="0"/>
            <a:t>150                </a:t>
          </a:r>
          <a:r>
            <a:rPr lang="en-IE" sz="1100" baseline="0" dirty="0"/>
            <a:t>155         </a:t>
          </a:r>
          <a:r>
            <a:rPr lang="en-IE" sz="1100" baseline="0" dirty="0" smtClean="0"/>
            <a:t>         160                   165                     </a:t>
          </a:r>
          <a:r>
            <a:rPr lang="en-IE" sz="1100" baseline="0" dirty="0"/>
            <a:t>170           </a:t>
          </a:r>
          <a:r>
            <a:rPr lang="en-IE" sz="1100" baseline="0" dirty="0" smtClean="0"/>
            <a:t>    </a:t>
          </a:r>
          <a:r>
            <a:rPr lang="en-IE" sz="1100" dirty="0" smtClean="0"/>
            <a:t> </a:t>
          </a:r>
          <a:r>
            <a:rPr lang="en-IE" sz="1100" baseline="0" dirty="0" smtClean="0"/>
            <a:t>175        </a:t>
          </a:r>
          <a:r>
            <a:rPr lang="en-IE" sz="1100" dirty="0" smtClean="0"/>
            <a:t>          </a:t>
          </a:r>
          <a:r>
            <a:rPr lang="en-IE" sz="1100" baseline="0" dirty="0" smtClean="0"/>
            <a:t> </a:t>
          </a:r>
          <a:r>
            <a:rPr lang="en-IE" sz="1100" baseline="0" dirty="0"/>
            <a:t>180         </a:t>
          </a:r>
          <a:r>
            <a:rPr lang="en-IE" sz="1100" baseline="0" dirty="0" smtClean="0"/>
            <a:t>         </a:t>
          </a:r>
          <a:r>
            <a:rPr lang="en-IE" sz="1100" baseline="0" dirty="0"/>
            <a:t>185           </a:t>
          </a:r>
          <a:endParaRPr lang="en-IE" sz="1100" dirty="0"/>
        </a:p>
      </cdr:txBody>
    </cdr:sp>
  </cdr:relSizeAnchor>
  <cdr:relSizeAnchor xmlns:cdr="http://schemas.openxmlformats.org/drawingml/2006/chartDrawing">
    <cdr:from>
      <cdr:x>0.18947</cdr:x>
      <cdr:y>0.10938</cdr:y>
    </cdr:from>
    <cdr:to>
      <cdr:x>0.37895</cdr:x>
      <cdr:y>0.24788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285884" y="500066"/>
          <a:ext cx="1285885" cy="633254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0.14019</cdr:x>
      <cdr:y>0.09231</cdr:y>
    </cdr:from>
    <cdr:to>
      <cdr:x>0.34579</cdr:x>
      <cdr:y>0.2133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071570" y="428628"/>
          <a:ext cx="1571636" cy="561816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0.06383</cdr:x>
      <cdr:y>0.90725</cdr:y>
    </cdr:from>
    <cdr:to>
      <cdr:x>1</cdr:x>
      <cdr:y>1</cdr:y>
    </cdr:to>
    <cdr:sp macro="" textlink="">
      <cdr:nvSpPr>
        <cdr:cNvPr id="2" name="TextBox 18"/>
        <cdr:cNvSpPr txBox="1"/>
      </cdr:nvSpPr>
      <cdr:spPr>
        <a:xfrm xmlns:a="http://schemas.openxmlformats.org/drawingml/2006/main">
          <a:off x="428628" y="4342398"/>
          <a:ext cx="6286544" cy="443948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IE" sz="1100" dirty="0"/>
            <a:t>    150           </a:t>
          </a:r>
          <a:r>
            <a:rPr lang="en-IE" sz="1100" dirty="0" smtClean="0"/>
            <a:t>       </a:t>
          </a:r>
          <a:r>
            <a:rPr lang="en-IE" sz="1100" dirty="0"/>
            <a:t>155            </a:t>
          </a:r>
          <a:r>
            <a:rPr lang="en-IE" sz="1100" dirty="0" smtClean="0"/>
            <a:t>      160                     165</a:t>
          </a:r>
          <a:r>
            <a:rPr lang="en-IE" sz="1100" baseline="0" dirty="0" smtClean="0"/>
            <a:t>                    </a:t>
          </a:r>
          <a:r>
            <a:rPr lang="en-IE" sz="1100" baseline="0" dirty="0"/>
            <a:t>170          </a:t>
          </a:r>
          <a:r>
            <a:rPr lang="en-IE" sz="1100" baseline="0" dirty="0" smtClean="0"/>
            <a:t>         </a:t>
          </a:r>
          <a:r>
            <a:rPr lang="en-IE" sz="1100" baseline="0" dirty="0"/>
            <a:t>175           </a:t>
          </a:r>
          <a:r>
            <a:rPr lang="en-IE" sz="1100" baseline="0" dirty="0" smtClean="0"/>
            <a:t>         </a:t>
          </a:r>
          <a:r>
            <a:rPr lang="en-IE" sz="1100" baseline="0" dirty="0"/>
            <a:t>180        </a:t>
          </a:r>
          <a:r>
            <a:rPr lang="en-IE" sz="1100" baseline="0" dirty="0" smtClean="0"/>
            <a:t>          185</a:t>
          </a:r>
          <a:endParaRPr lang="en-IE" sz="1100" baseline="0" dirty="0"/>
        </a:p>
        <a:p xmlns:a="http://schemas.openxmlformats.org/drawingml/2006/main">
          <a:r>
            <a:rPr lang="en-IE" sz="1100" baseline="0" dirty="0"/>
            <a:t>                                                </a:t>
          </a:r>
          <a:endParaRPr lang="en-IE" sz="1100" baseline="0" dirty="0" smtClean="0"/>
        </a:p>
        <a:p xmlns:a="http://schemas.openxmlformats.org/drawingml/2006/main">
          <a:r>
            <a:rPr lang="en-IE" sz="1100" baseline="0" dirty="0" smtClean="0"/>
            <a:t>		   </a:t>
          </a:r>
          <a:r>
            <a:rPr lang="en-IE" sz="1100" baseline="0" dirty="0"/>
            <a:t>Height / cm</a:t>
          </a:r>
          <a:endParaRPr lang="en-IE" sz="1100" dirty="0"/>
        </a:p>
      </cdr:txBody>
    </cdr:sp>
  </cdr:relSizeAnchor>
  <cdr:relSizeAnchor xmlns:cdr="http://schemas.openxmlformats.org/drawingml/2006/chartDrawing">
    <cdr:from>
      <cdr:x>0.15957</cdr:x>
      <cdr:y>0.08571</cdr:y>
    </cdr:from>
    <cdr:to>
      <cdr:x>0.35106</cdr:x>
      <cdr:y>0.20923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071569" y="428628"/>
          <a:ext cx="1285885" cy="617654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6E6DB-31D3-4BBC-A189-BE23FE5F765B}" type="datetimeFigureOut">
              <a:rPr lang="en-US" smtClean="0"/>
              <a:pPr/>
              <a:t>8/26/2010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F29BE-EF55-440A-A091-E82810BA131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F29BE-EF55-440A-A091-E82810BA1319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F29BE-EF55-440A-A091-E82810BA1319}" type="slidenum">
              <a:rPr lang="en-IE" smtClean="0"/>
              <a:pPr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3134C-C0EB-4F05-BBD8-364935DD6DBA}" type="slidenum">
              <a:rPr lang="en-IE" smtClean="0"/>
              <a:pPr/>
              <a:t>11</a:t>
            </a:fld>
            <a:endParaRPr lang="en-I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F29BE-EF55-440A-A091-E82810BA1319}" type="slidenum">
              <a:rPr lang="en-IE" smtClean="0"/>
              <a:pPr/>
              <a:t>12</a:t>
            </a:fld>
            <a:endParaRPr lang="en-I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F29BE-EF55-440A-A091-E82810BA1319}" type="slidenum">
              <a:rPr lang="en-IE" smtClean="0"/>
              <a:pPr/>
              <a:t>13</a:t>
            </a:fld>
            <a:endParaRPr lang="en-I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F29BE-EF55-440A-A091-E82810BA1319}" type="slidenum">
              <a:rPr lang="en-IE" smtClean="0"/>
              <a:pPr/>
              <a:t>14</a:t>
            </a:fld>
            <a:endParaRPr lang="en-I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F29BE-EF55-440A-A091-E82810BA1319}" type="slidenum">
              <a:rPr lang="en-IE" smtClean="0"/>
              <a:pPr/>
              <a:t>15</a:t>
            </a:fld>
            <a:endParaRPr lang="en-I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F29BE-EF55-440A-A091-E82810BA1319}" type="slidenum">
              <a:rPr lang="en-IE" smtClean="0"/>
              <a:pPr/>
              <a:t>16</a:t>
            </a:fld>
            <a:endParaRPr lang="en-I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AE7842-DC79-4979-9AD2-4E9A65EDBF0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C580A4-4E06-4B55-8F28-EA2132EC981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0F6D26-20EE-4BE3-BD3A-227218D5941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F29BE-EF55-440A-A091-E82810BA1319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F29BE-EF55-440A-A091-E82810BA1319}" type="slidenum">
              <a:rPr lang="en-IE" smtClean="0"/>
              <a:pPr/>
              <a:t>20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F29BE-EF55-440A-A091-E82810BA1319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F29BE-EF55-440A-A091-E82810BA1319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F29BE-EF55-440A-A091-E82810BA1319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F29BE-EF55-440A-A091-E82810BA1319}" type="slidenum">
              <a:rPr lang="en-IE" smtClean="0"/>
              <a:pPr/>
              <a:t>6</a:t>
            </a:fld>
            <a:endParaRPr lang="en-I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F29BE-EF55-440A-A091-E82810BA1319}" type="slidenum">
              <a:rPr lang="en-IE" smtClean="0"/>
              <a:pPr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F29BE-EF55-440A-A091-E82810BA1319}" type="slidenum">
              <a:rPr lang="en-IE" smtClean="0"/>
              <a:pPr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F29BE-EF55-440A-A091-E82810BA1319}" type="slidenum">
              <a:rPr lang="en-IE" smtClean="0"/>
              <a:pPr/>
              <a:t>9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E56-6912-4A0A-88C8-2247CC08D20D}" type="datetimeFigureOut">
              <a:rPr lang="en-US" smtClean="0"/>
              <a:pPr/>
              <a:t>8/26/2010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9B44-3453-4D69-AFF8-D7973E91038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E56-6912-4A0A-88C8-2247CC08D20D}" type="datetimeFigureOut">
              <a:rPr lang="en-US" smtClean="0"/>
              <a:pPr/>
              <a:t>8/26/2010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9B44-3453-4D69-AFF8-D7973E91038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E56-6912-4A0A-88C8-2247CC08D20D}" type="datetimeFigureOut">
              <a:rPr lang="en-US" smtClean="0"/>
              <a:pPr/>
              <a:t>8/26/2010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9B44-3453-4D69-AFF8-D7973E91038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E56-6912-4A0A-88C8-2247CC08D20D}" type="datetimeFigureOut">
              <a:rPr lang="en-US" smtClean="0"/>
              <a:pPr/>
              <a:t>8/26/2010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9B44-3453-4D69-AFF8-D7973E91038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E56-6912-4A0A-88C8-2247CC08D20D}" type="datetimeFigureOut">
              <a:rPr lang="en-US" smtClean="0"/>
              <a:pPr/>
              <a:t>8/26/2010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9B44-3453-4D69-AFF8-D7973E91038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E56-6912-4A0A-88C8-2247CC08D20D}" type="datetimeFigureOut">
              <a:rPr lang="en-US" smtClean="0"/>
              <a:pPr/>
              <a:t>8/26/2010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9B44-3453-4D69-AFF8-D7973E91038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E56-6912-4A0A-88C8-2247CC08D20D}" type="datetimeFigureOut">
              <a:rPr lang="en-US" smtClean="0"/>
              <a:pPr/>
              <a:t>8/26/2010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9B44-3453-4D69-AFF8-D7973E91038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E56-6912-4A0A-88C8-2247CC08D20D}" type="datetimeFigureOut">
              <a:rPr lang="en-US" smtClean="0"/>
              <a:pPr/>
              <a:t>8/26/2010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9B44-3453-4D69-AFF8-D7973E91038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E56-6912-4A0A-88C8-2247CC08D20D}" type="datetimeFigureOut">
              <a:rPr lang="en-US" smtClean="0"/>
              <a:pPr/>
              <a:t>8/26/2010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9B44-3453-4D69-AFF8-D7973E91038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E56-6912-4A0A-88C8-2247CC08D20D}" type="datetimeFigureOut">
              <a:rPr lang="en-US" smtClean="0"/>
              <a:pPr/>
              <a:t>8/26/2010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9B44-3453-4D69-AFF8-D7973E91038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E56-6912-4A0A-88C8-2247CC08D20D}" type="datetimeFigureOut">
              <a:rPr lang="en-US" smtClean="0"/>
              <a:pPr/>
              <a:t>8/26/2010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9B44-3453-4D69-AFF8-D7973E91038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A3E56-6912-4A0A-88C8-2247CC08D20D}" type="datetimeFigureOut">
              <a:rPr lang="en-US" smtClean="0"/>
              <a:pPr/>
              <a:t>8/26/2010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A9B44-3453-4D69-AFF8-D7973E91038F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Presentation Secondary School </a:t>
            </a:r>
            <a:r>
              <a:rPr lang="en-IE" dirty="0" err="1" smtClean="0"/>
              <a:t>Listowel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sz="3600" b="1" dirty="0" smtClean="0"/>
              <a:t>Teaching &amp; Learning Plan</a:t>
            </a:r>
            <a:endParaRPr lang="en-IE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n-IE" sz="3600" b="1" u="sng" dirty="0" smtClean="0"/>
              <a:t>Trend Graph</a:t>
            </a:r>
            <a:endParaRPr lang="en-IE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4883153"/>
          </a:xfrm>
        </p:spPr>
        <p:txBody>
          <a:bodyPr/>
          <a:lstStyle/>
          <a:p>
            <a:pPr>
              <a:buNone/>
            </a:pPr>
            <a:endParaRPr lang="en-IE" sz="2800" dirty="0" smtClean="0"/>
          </a:p>
        </p:txBody>
      </p:sp>
      <p:graphicFrame>
        <p:nvGraphicFramePr>
          <p:cNvPr id="4" name="Chart 3"/>
          <p:cNvGraphicFramePr/>
          <p:nvPr/>
        </p:nvGraphicFramePr>
        <p:xfrm>
          <a:off x="1357290" y="1857364"/>
          <a:ext cx="5357850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u="sng" dirty="0" smtClean="0"/>
              <a:t>Pictogram</a:t>
            </a:r>
            <a:endParaRPr lang="en-IE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r>
              <a:rPr lang="en-IE" dirty="0" err="1" smtClean="0"/>
              <a:t>Brid</a:t>
            </a:r>
            <a:r>
              <a:rPr lang="en-IE" dirty="0" smtClean="0"/>
              <a:t>: </a:t>
            </a:r>
          </a:p>
          <a:p>
            <a:r>
              <a:rPr lang="en-IE" dirty="0" err="1" smtClean="0"/>
              <a:t>Aisling</a:t>
            </a:r>
            <a:r>
              <a:rPr lang="en-IE" dirty="0" smtClean="0"/>
              <a:t>:</a:t>
            </a:r>
          </a:p>
          <a:p>
            <a:r>
              <a:rPr lang="en-IE" dirty="0" err="1" smtClean="0"/>
              <a:t>Padraic</a:t>
            </a:r>
            <a:r>
              <a:rPr lang="en-IE" dirty="0" smtClean="0"/>
              <a:t>:</a:t>
            </a:r>
            <a:endParaRPr lang="en-IE" b="1" dirty="0" smtClean="0"/>
          </a:p>
          <a:p>
            <a:r>
              <a:rPr lang="en-IE" dirty="0" err="1" smtClean="0"/>
              <a:t>Colm</a:t>
            </a:r>
            <a:r>
              <a:rPr lang="en-IE" dirty="0" smtClean="0"/>
              <a:t>:</a:t>
            </a:r>
          </a:p>
          <a:p>
            <a:endParaRPr lang="en-IE" dirty="0" smtClean="0"/>
          </a:p>
          <a:p>
            <a:r>
              <a:rPr lang="en-IE" dirty="0" smtClean="0"/>
              <a:t>Key :             represents 4 books</a:t>
            </a:r>
            <a:endParaRPr lang="en-IE" dirty="0"/>
          </a:p>
        </p:txBody>
      </p:sp>
      <p:sp>
        <p:nvSpPr>
          <p:cNvPr id="4" name="Oval 3"/>
          <p:cNvSpPr/>
          <p:nvPr/>
        </p:nvSpPr>
        <p:spPr>
          <a:xfrm>
            <a:off x="4643438" y="3143248"/>
            <a:ext cx="642942" cy="4286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3857620" y="3143248"/>
            <a:ext cx="642942" cy="428628"/>
          </a:xfrm>
          <a:prstGeom prst="ellipse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3000364" y="3143248"/>
            <a:ext cx="642942" cy="4286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3000364" y="2571744"/>
            <a:ext cx="642942" cy="4286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6286512" y="3143248"/>
            <a:ext cx="642942" cy="4286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3000364" y="3714752"/>
            <a:ext cx="642942" cy="4286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3000364" y="4286256"/>
            <a:ext cx="642942" cy="4286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/>
          <p:cNvSpPr/>
          <p:nvPr/>
        </p:nvSpPr>
        <p:spPr>
          <a:xfrm>
            <a:off x="4714876" y="4286256"/>
            <a:ext cx="642942" cy="4286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Oval 11"/>
          <p:cNvSpPr/>
          <p:nvPr/>
        </p:nvSpPr>
        <p:spPr>
          <a:xfrm>
            <a:off x="1785918" y="5357826"/>
            <a:ext cx="642942" cy="4286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Oval 12"/>
          <p:cNvSpPr/>
          <p:nvPr/>
        </p:nvSpPr>
        <p:spPr>
          <a:xfrm>
            <a:off x="5500694" y="3143248"/>
            <a:ext cx="642942" cy="4286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Oval 13"/>
          <p:cNvSpPr/>
          <p:nvPr/>
        </p:nvSpPr>
        <p:spPr>
          <a:xfrm>
            <a:off x="3929058" y="4286256"/>
            <a:ext cx="642942" cy="4286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000100" y="1857364"/>
          <a:ext cx="6786609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1471" y="857232"/>
          <a:ext cx="7500994" cy="785818"/>
        </p:xfrm>
        <a:graphic>
          <a:graphicData uri="http://schemas.openxmlformats.org/drawingml/2006/table">
            <a:tbl>
              <a:tblPr/>
              <a:tblGrid>
                <a:gridCol w="785819"/>
                <a:gridCol w="857256"/>
                <a:gridCol w="928694"/>
                <a:gridCol w="1000132"/>
                <a:gridCol w="1071570"/>
                <a:gridCol w="1071570"/>
                <a:gridCol w="1000132"/>
                <a:gridCol w="785821"/>
              </a:tblGrid>
              <a:tr h="39290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Height cm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150-154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155-159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160-164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165-169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170-174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175-179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180-185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Frequency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500034" y="1857364"/>
          <a:ext cx="7643866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1471" y="857232"/>
          <a:ext cx="7500994" cy="785818"/>
        </p:xfrm>
        <a:graphic>
          <a:graphicData uri="http://schemas.openxmlformats.org/drawingml/2006/table">
            <a:tbl>
              <a:tblPr/>
              <a:tblGrid>
                <a:gridCol w="857257"/>
                <a:gridCol w="857256"/>
                <a:gridCol w="1000132"/>
                <a:gridCol w="1000132"/>
                <a:gridCol w="1000132"/>
                <a:gridCol w="1000132"/>
                <a:gridCol w="928694"/>
                <a:gridCol w="857259"/>
              </a:tblGrid>
              <a:tr h="39290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Height cm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150-154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155-159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160-164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165-169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170-174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175-179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180-185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Frequency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Areas Of Rectangles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4414" y="1285859"/>
          <a:ext cx="6200441" cy="5036012"/>
        </p:xfrm>
        <a:graphic>
          <a:graphicData uri="http://schemas.openxmlformats.org/drawingml/2006/table">
            <a:tbl>
              <a:tblPr/>
              <a:tblGrid>
                <a:gridCol w="299523"/>
                <a:gridCol w="414857"/>
                <a:gridCol w="501693"/>
                <a:gridCol w="416389"/>
                <a:gridCol w="416389"/>
                <a:gridCol w="415159"/>
                <a:gridCol w="415159"/>
                <a:gridCol w="415159"/>
                <a:gridCol w="415159"/>
                <a:gridCol w="415159"/>
                <a:gridCol w="415159"/>
                <a:gridCol w="415159"/>
                <a:gridCol w="415159"/>
                <a:gridCol w="415159"/>
                <a:gridCol w="415159"/>
              </a:tblGrid>
              <a:tr h="213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Key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=1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>
                        <a:alpha val="25000"/>
                      </a:srgbClr>
                    </a:solidFill>
                  </a:tcPr>
                </a:tc>
              </a:tr>
              <a:tr h="20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>
                        <a:alpha val="25000"/>
                      </a:srgbClr>
                    </a:solidFill>
                  </a:tcPr>
                </a:tc>
              </a:tr>
              <a:tr h="20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5000"/>
                      </a:srgbClr>
                    </a:solidFill>
                  </a:tcPr>
                </a:tc>
              </a:tr>
              <a:tr h="20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5000"/>
                      </a:srgbClr>
                    </a:solidFill>
                  </a:tcPr>
                </a:tc>
              </a:tr>
              <a:tr h="20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5000"/>
                      </a:srgbClr>
                    </a:solidFill>
                  </a:tcPr>
                </a:tc>
              </a:tr>
              <a:tr h="20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5000"/>
                      </a:srgbClr>
                    </a:solidFill>
                  </a:tcPr>
                </a:tc>
              </a:tr>
              <a:tr h="20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9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27524" marR="27524" marT="7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34" y="1643050"/>
          <a:ext cx="3657600" cy="376809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61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tint val="66000"/>
                        <a:satMod val="160000"/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tint val="66000"/>
                        <a:satMod val="160000"/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tint val="66000"/>
                        <a:satMod val="160000"/>
                        <a:alpha val="10000"/>
                      </a:srgb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tint val="66000"/>
                        <a:satMod val="160000"/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tint val="66000"/>
                        <a:satMod val="160000"/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tint val="66000"/>
                        <a:satMod val="160000"/>
                        <a:alpha val="10000"/>
                      </a:srgb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tint val="66000"/>
                        <a:satMod val="160000"/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tint val="66000"/>
                        <a:satMod val="160000"/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tint val="66000"/>
                        <a:satMod val="160000"/>
                        <a:alpha val="10000"/>
                      </a:srgb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tint val="66000"/>
                        <a:satMod val="160000"/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tint val="66000"/>
                        <a:satMod val="160000"/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tint val="66000"/>
                        <a:satMod val="160000"/>
                        <a:alpha val="10000"/>
                      </a:srgb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tint val="66000"/>
                        <a:satMod val="160000"/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tint val="66000"/>
                        <a:satMod val="160000"/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  <a:endParaRPr lang="en-IE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tint val="66000"/>
                        <a:satMod val="160000"/>
                        <a:alpha val="10000"/>
                      </a:srgb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tint val="66000"/>
                        <a:satMod val="160000"/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tint val="66000"/>
                        <a:satMod val="160000"/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>
                        <a:tint val="66000"/>
                        <a:satMod val="160000"/>
                        <a:alpha val="10000"/>
                      </a:srgb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Area =18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Area =18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Area =18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786314" y="2857496"/>
          <a:ext cx="3657600" cy="25908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5000"/>
                      </a:srgb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5000"/>
                      </a:srgb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5000"/>
                      </a:srgb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5000"/>
                      </a:srgb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Area =12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I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Area =12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Area =12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14348" y="642918"/>
          <a:ext cx="1828800" cy="20002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Key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=1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714348" y="1571612"/>
          <a:ext cx="671517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85852" y="785794"/>
          <a:ext cx="6000793" cy="621032"/>
        </p:xfrm>
        <a:graphic>
          <a:graphicData uri="http://schemas.openxmlformats.org/drawingml/2006/table">
            <a:tbl>
              <a:tblPr/>
              <a:tblGrid>
                <a:gridCol w="1000132"/>
                <a:gridCol w="1000132"/>
                <a:gridCol w="928694"/>
                <a:gridCol w="1000132"/>
                <a:gridCol w="1071570"/>
                <a:gridCol w="1000133"/>
              </a:tblGrid>
              <a:tr h="285752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Height</a:t>
                      </a:r>
                      <a:r>
                        <a:rPr lang="en-IE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/cm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150 -159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160-164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165-169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170-174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175-184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Frequency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642938" y="2928938"/>
            <a:ext cx="642937" cy="3286125"/>
            <a:chOff x="714348" y="2714620"/>
            <a:chExt cx="642942" cy="3286148"/>
          </a:xfrm>
        </p:grpSpPr>
        <p:sp>
          <p:nvSpPr>
            <p:cNvPr id="43" name="Rectangle 42"/>
            <p:cNvSpPr/>
            <p:nvPr/>
          </p:nvSpPr>
          <p:spPr>
            <a:xfrm>
              <a:off x="714348" y="2714620"/>
              <a:ext cx="642942" cy="32861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3" name="Group 46"/>
            <p:cNvGrpSpPr>
              <a:grpSpLocks/>
            </p:cNvGrpSpPr>
            <p:nvPr/>
          </p:nvGrpSpPr>
          <p:grpSpPr bwMode="auto">
            <a:xfrm>
              <a:off x="714348" y="2786058"/>
              <a:ext cx="527709" cy="3033433"/>
              <a:chOff x="714348" y="1643050"/>
              <a:chExt cx="527709" cy="3033433"/>
            </a:xfrm>
          </p:grpSpPr>
          <p:sp>
            <p:nvSpPr>
              <p:cNvPr id="2092" name="TextBox 1"/>
              <p:cNvSpPr txBox="1">
                <a:spLocks noChangeArrowheads="1"/>
              </p:cNvSpPr>
              <p:nvPr/>
            </p:nvSpPr>
            <p:spPr bwMode="auto">
              <a:xfrm>
                <a:off x="714348" y="1643050"/>
                <a:ext cx="52770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14</a:t>
                </a:r>
              </a:p>
            </p:txBody>
          </p:sp>
          <p:sp>
            <p:nvSpPr>
              <p:cNvPr id="2093" name="TextBox 2"/>
              <p:cNvSpPr txBox="1">
                <a:spLocks noChangeArrowheads="1"/>
              </p:cNvSpPr>
              <p:nvPr/>
            </p:nvSpPr>
            <p:spPr bwMode="auto">
              <a:xfrm>
                <a:off x="714348" y="2143116"/>
                <a:ext cx="52770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15</a:t>
                </a:r>
              </a:p>
            </p:txBody>
          </p:sp>
          <p:sp>
            <p:nvSpPr>
              <p:cNvPr id="2094" name="TextBox 3"/>
              <p:cNvSpPr txBox="1">
                <a:spLocks noChangeArrowheads="1"/>
              </p:cNvSpPr>
              <p:nvPr/>
            </p:nvSpPr>
            <p:spPr bwMode="auto">
              <a:xfrm>
                <a:off x="714348" y="2643182"/>
                <a:ext cx="52770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16</a:t>
                </a:r>
              </a:p>
            </p:txBody>
          </p:sp>
          <p:sp>
            <p:nvSpPr>
              <p:cNvPr id="2095" name="TextBox 4"/>
              <p:cNvSpPr txBox="1">
                <a:spLocks noChangeArrowheads="1"/>
              </p:cNvSpPr>
              <p:nvPr/>
            </p:nvSpPr>
            <p:spPr bwMode="auto">
              <a:xfrm>
                <a:off x="714348" y="3214686"/>
                <a:ext cx="52770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17</a:t>
                </a:r>
              </a:p>
            </p:txBody>
          </p:sp>
          <p:sp>
            <p:nvSpPr>
              <p:cNvPr id="2096" name="TextBox 5"/>
              <p:cNvSpPr txBox="1">
                <a:spLocks noChangeArrowheads="1"/>
              </p:cNvSpPr>
              <p:nvPr/>
            </p:nvSpPr>
            <p:spPr bwMode="auto">
              <a:xfrm>
                <a:off x="714348" y="3714752"/>
                <a:ext cx="52770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18</a:t>
                </a:r>
              </a:p>
            </p:txBody>
          </p:sp>
          <p:sp>
            <p:nvSpPr>
              <p:cNvPr id="2097" name="TextBox 6"/>
              <p:cNvSpPr txBox="1">
                <a:spLocks noChangeArrowheads="1"/>
              </p:cNvSpPr>
              <p:nvPr/>
            </p:nvSpPr>
            <p:spPr bwMode="auto">
              <a:xfrm>
                <a:off x="714348" y="4214818"/>
                <a:ext cx="52770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19</a:t>
                </a:r>
              </a:p>
            </p:txBody>
          </p:sp>
        </p:grp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357313" y="3500438"/>
            <a:ext cx="355600" cy="4619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7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857375" y="3500438"/>
            <a:ext cx="355600" cy="4619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7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357438" y="3500438"/>
            <a:ext cx="355600" cy="4619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9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57313" y="4000500"/>
            <a:ext cx="3556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0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857375" y="4000500"/>
            <a:ext cx="3556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0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357438" y="4000500"/>
            <a:ext cx="3556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2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57500" y="4000500"/>
            <a:ext cx="3556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2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357563" y="4000500"/>
            <a:ext cx="3556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2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786188" y="4000500"/>
            <a:ext cx="3556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2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286250" y="4000500"/>
            <a:ext cx="3556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3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786313" y="4000500"/>
            <a:ext cx="3556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4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286375" y="4000500"/>
            <a:ext cx="3556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5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715000" y="4000500"/>
            <a:ext cx="3556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5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15063" y="4000500"/>
            <a:ext cx="3556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5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715125" y="4000500"/>
            <a:ext cx="3556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6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143750" y="4000500"/>
            <a:ext cx="3556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7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357313" y="4572000"/>
            <a:ext cx="3556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0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857375" y="4572000"/>
            <a:ext cx="3556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1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357438" y="4572000"/>
            <a:ext cx="3556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1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857500" y="4572000"/>
            <a:ext cx="3556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1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357563" y="4572000"/>
            <a:ext cx="3556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2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786188" y="4572000"/>
            <a:ext cx="3556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2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286250" y="4572000"/>
            <a:ext cx="3556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3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786313" y="4572000"/>
            <a:ext cx="3556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4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286375" y="4572000"/>
            <a:ext cx="3556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5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715000" y="4572000"/>
            <a:ext cx="3556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7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357313" y="5072063"/>
            <a:ext cx="355600" cy="4619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0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857375" y="5072063"/>
            <a:ext cx="355600" cy="4619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1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357438" y="5072063"/>
            <a:ext cx="355600" cy="4619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2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7572375" y="4000500"/>
            <a:ext cx="3556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8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14313" y="214313"/>
            <a:ext cx="3325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</a:rPr>
              <a:t>Original Data ( Sample of 30)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85750" y="571500"/>
            <a:ext cx="78787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160, 162, 170, 171, 175, 172, 165, 171, 164, 177, 171, 160, 172, 162, 159, </a:t>
            </a:r>
          </a:p>
          <a:p>
            <a:r>
              <a:rPr lang="en-GB"/>
              <a:t>173, 157, 166, 165, 174, 181, 165, 168, 162, 182, 167, 157, 162, 163, 180.</a:t>
            </a:r>
            <a:endParaRPr lang="en-US"/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285750" y="1357313"/>
            <a:ext cx="1711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</a:rPr>
              <a:t>Ordered Data 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285750" y="1785938"/>
            <a:ext cx="78787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157, 157, 159, 160, 160, 162, 162, 162, 162, 163, 164, 165, 165, 165, 166, </a:t>
            </a:r>
          </a:p>
          <a:p>
            <a:r>
              <a:rPr lang="en-GB"/>
              <a:t>167, 168, 170, 171, 171, 171, 172, 172, 173, 174, 175, 177, 180, 181, 182.</a:t>
            </a:r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57188" y="2428875"/>
            <a:ext cx="401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IE" b="1">
                <a:solidFill>
                  <a:srgbClr val="FF0000"/>
                </a:solidFill>
              </a:rPr>
              <a:t>N = 30 ( Sample Size) Height in cm.</a:t>
            </a:r>
          </a:p>
        </p:txBody>
      </p: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2357438" y="6215063"/>
            <a:ext cx="3863975" cy="461962"/>
            <a:chOff x="1571604" y="6215082"/>
            <a:chExt cx="3863416" cy="461665"/>
          </a:xfrm>
        </p:grpSpPr>
        <p:sp>
          <p:nvSpPr>
            <p:cNvPr id="2087" name="TextBox 51"/>
            <p:cNvSpPr txBox="1">
              <a:spLocks noChangeArrowheads="1"/>
            </p:cNvSpPr>
            <p:nvPr/>
          </p:nvSpPr>
          <p:spPr bwMode="auto">
            <a:xfrm>
              <a:off x="1571604" y="6215082"/>
              <a:ext cx="527709" cy="46166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18</a:t>
              </a:r>
              <a:endParaRPr lang="en-US" sz="2400"/>
            </a:p>
          </p:txBody>
        </p:sp>
        <p:sp>
          <p:nvSpPr>
            <p:cNvPr id="2088" name="TextBox 52"/>
            <p:cNvSpPr txBox="1">
              <a:spLocks noChangeArrowheads="1"/>
            </p:cNvSpPr>
            <p:nvPr/>
          </p:nvSpPr>
          <p:spPr bwMode="auto">
            <a:xfrm>
              <a:off x="2143108" y="6215082"/>
              <a:ext cx="355600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400"/>
                <a:t>2</a:t>
              </a:r>
            </a:p>
          </p:txBody>
        </p:sp>
        <p:sp>
          <p:nvSpPr>
            <p:cNvPr id="2089" name="TextBox 53"/>
            <p:cNvSpPr txBox="1">
              <a:spLocks noChangeArrowheads="1"/>
            </p:cNvSpPr>
            <p:nvPr/>
          </p:nvSpPr>
          <p:spPr bwMode="auto">
            <a:xfrm>
              <a:off x="2571736" y="6215082"/>
              <a:ext cx="28632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= 182  Key/ Legend</a:t>
              </a:r>
              <a:endParaRPr 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8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6" grpId="0" animBg="1"/>
      <p:bldP spid="48" grpId="0"/>
      <p:bldP spid="49" grpId="0"/>
      <p:bldP spid="50" grpId="0"/>
      <p:bldP spid="51" grpId="0"/>
      <p:bldP spid="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1500188" y="1000125"/>
            <a:ext cx="6215062" cy="5072063"/>
            <a:chOff x="642910" y="2928934"/>
            <a:chExt cx="7285674" cy="3286148"/>
          </a:xfrm>
        </p:grpSpPr>
        <p:grpSp>
          <p:nvGrpSpPr>
            <p:cNvPr id="4" name="Group 1"/>
            <p:cNvGrpSpPr>
              <a:grpSpLocks/>
            </p:cNvGrpSpPr>
            <p:nvPr/>
          </p:nvGrpSpPr>
          <p:grpSpPr bwMode="auto">
            <a:xfrm>
              <a:off x="642910" y="2928934"/>
              <a:ext cx="642942" cy="3286148"/>
              <a:chOff x="714348" y="2714620"/>
              <a:chExt cx="642942" cy="3286148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714348" y="2714620"/>
                <a:ext cx="642032" cy="32861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5" name="Group 46"/>
              <p:cNvGrpSpPr>
                <a:grpSpLocks/>
              </p:cNvGrpSpPr>
              <p:nvPr/>
            </p:nvGrpSpPr>
            <p:grpSpPr bwMode="auto">
              <a:xfrm>
                <a:off x="714348" y="2786058"/>
                <a:ext cx="527709" cy="3033433"/>
                <a:chOff x="714348" y="1643050"/>
                <a:chExt cx="527709" cy="3033433"/>
              </a:xfrm>
            </p:grpSpPr>
            <p:sp>
              <p:nvSpPr>
                <p:cNvPr id="3109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714348" y="1643050"/>
                  <a:ext cx="527709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2400"/>
                    <a:t>14</a:t>
                  </a:r>
                </a:p>
              </p:txBody>
            </p:sp>
            <p:sp>
              <p:nvSpPr>
                <p:cNvPr id="3110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714348" y="2143116"/>
                  <a:ext cx="527709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2400"/>
                    <a:t>15</a:t>
                  </a:r>
                </a:p>
              </p:txBody>
            </p:sp>
            <p:sp>
              <p:nvSpPr>
                <p:cNvPr id="3111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714348" y="2643182"/>
                  <a:ext cx="527709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2400"/>
                    <a:t>16</a:t>
                  </a:r>
                </a:p>
              </p:txBody>
            </p:sp>
            <p:sp>
              <p:nvSpPr>
                <p:cNvPr id="3112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714348" y="3214686"/>
                  <a:ext cx="527709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2400"/>
                    <a:t>17</a:t>
                  </a:r>
                </a:p>
              </p:txBody>
            </p:sp>
            <p:sp>
              <p:nvSpPr>
                <p:cNvPr id="3113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714348" y="3714752"/>
                  <a:ext cx="527709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2400"/>
                    <a:t>18</a:t>
                  </a:r>
                </a:p>
              </p:txBody>
            </p:sp>
            <p:sp>
              <p:nvSpPr>
                <p:cNvPr id="3114" name="TextBox 6"/>
                <p:cNvSpPr txBox="1">
                  <a:spLocks noChangeArrowheads="1"/>
                </p:cNvSpPr>
                <p:nvPr/>
              </p:nvSpPr>
              <p:spPr bwMode="auto">
                <a:xfrm>
                  <a:off x="714348" y="4214818"/>
                  <a:ext cx="527709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2400"/>
                    <a:t>19</a:t>
                  </a:r>
                </a:p>
              </p:txBody>
            </p:sp>
          </p:grpSp>
        </p:grpSp>
        <p:sp>
          <p:nvSpPr>
            <p:cNvPr id="3077" name="TextBox 7"/>
            <p:cNvSpPr txBox="1">
              <a:spLocks noChangeArrowheads="1"/>
            </p:cNvSpPr>
            <p:nvPr/>
          </p:nvSpPr>
          <p:spPr bwMode="auto">
            <a:xfrm>
              <a:off x="1357290" y="3500438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7</a:t>
              </a:r>
            </a:p>
          </p:txBody>
        </p:sp>
        <p:sp>
          <p:nvSpPr>
            <p:cNvPr id="3078" name="TextBox 8"/>
            <p:cNvSpPr txBox="1">
              <a:spLocks noChangeArrowheads="1"/>
            </p:cNvSpPr>
            <p:nvPr/>
          </p:nvSpPr>
          <p:spPr bwMode="auto">
            <a:xfrm>
              <a:off x="1857356" y="3500438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7</a:t>
              </a:r>
            </a:p>
          </p:txBody>
        </p:sp>
        <p:sp>
          <p:nvSpPr>
            <p:cNvPr id="3079" name="TextBox 9"/>
            <p:cNvSpPr txBox="1">
              <a:spLocks noChangeArrowheads="1"/>
            </p:cNvSpPr>
            <p:nvPr/>
          </p:nvSpPr>
          <p:spPr bwMode="auto">
            <a:xfrm>
              <a:off x="2357422" y="3500438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9</a:t>
              </a:r>
            </a:p>
          </p:txBody>
        </p:sp>
        <p:sp>
          <p:nvSpPr>
            <p:cNvPr id="3080" name="TextBox 10"/>
            <p:cNvSpPr txBox="1">
              <a:spLocks noChangeArrowheads="1"/>
            </p:cNvSpPr>
            <p:nvPr/>
          </p:nvSpPr>
          <p:spPr bwMode="auto">
            <a:xfrm>
              <a:off x="1357290" y="4000504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0</a:t>
              </a:r>
            </a:p>
          </p:txBody>
        </p:sp>
        <p:sp>
          <p:nvSpPr>
            <p:cNvPr id="3081" name="TextBox 11"/>
            <p:cNvSpPr txBox="1">
              <a:spLocks noChangeArrowheads="1"/>
            </p:cNvSpPr>
            <p:nvPr/>
          </p:nvSpPr>
          <p:spPr bwMode="auto">
            <a:xfrm>
              <a:off x="1857356" y="4000504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0</a:t>
              </a:r>
            </a:p>
          </p:txBody>
        </p:sp>
        <p:sp>
          <p:nvSpPr>
            <p:cNvPr id="3082" name="TextBox 12"/>
            <p:cNvSpPr txBox="1">
              <a:spLocks noChangeArrowheads="1"/>
            </p:cNvSpPr>
            <p:nvPr/>
          </p:nvSpPr>
          <p:spPr bwMode="auto">
            <a:xfrm>
              <a:off x="2357422" y="4000504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2</a:t>
              </a:r>
            </a:p>
          </p:txBody>
        </p:sp>
        <p:sp>
          <p:nvSpPr>
            <p:cNvPr id="3083" name="TextBox 13"/>
            <p:cNvSpPr txBox="1">
              <a:spLocks noChangeArrowheads="1"/>
            </p:cNvSpPr>
            <p:nvPr/>
          </p:nvSpPr>
          <p:spPr bwMode="auto">
            <a:xfrm>
              <a:off x="2857488" y="4000504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2</a:t>
              </a:r>
            </a:p>
          </p:txBody>
        </p:sp>
        <p:sp>
          <p:nvSpPr>
            <p:cNvPr id="3084" name="TextBox 14"/>
            <p:cNvSpPr txBox="1">
              <a:spLocks noChangeArrowheads="1"/>
            </p:cNvSpPr>
            <p:nvPr/>
          </p:nvSpPr>
          <p:spPr bwMode="auto">
            <a:xfrm>
              <a:off x="3357554" y="4000504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2</a:t>
              </a:r>
            </a:p>
          </p:txBody>
        </p:sp>
        <p:sp>
          <p:nvSpPr>
            <p:cNvPr id="3085" name="TextBox 15"/>
            <p:cNvSpPr txBox="1">
              <a:spLocks noChangeArrowheads="1"/>
            </p:cNvSpPr>
            <p:nvPr/>
          </p:nvSpPr>
          <p:spPr bwMode="auto">
            <a:xfrm>
              <a:off x="3786182" y="4000504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2</a:t>
              </a:r>
            </a:p>
          </p:txBody>
        </p:sp>
        <p:sp>
          <p:nvSpPr>
            <p:cNvPr id="3086" name="TextBox 16"/>
            <p:cNvSpPr txBox="1">
              <a:spLocks noChangeArrowheads="1"/>
            </p:cNvSpPr>
            <p:nvPr/>
          </p:nvSpPr>
          <p:spPr bwMode="auto">
            <a:xfrm>
              <a:off x="4286248" y="4000504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3</a:t>
              </a:r>
            </a:p>
          </p:txBody>
        </p:sp>
        <p:sp>
          <p:nvSpPr>
            <p:cNvPr id="3087" name="TextBox 17"/>
            <p:cNvSpPr txBox="1">
              <a:spLocks noChangeArrowheads="1"/>
            </p:cNvSpPr>
            <p:nvPr/>
          </p:nvSpPr>
          <p:spPr bwMode="auto">
            <a:xfrm>
              <a:off x="4786314" y="4000504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4</a:t>
              </a:r>
            </a:p>
          </p:txBody>
        </p:sp>
        <p:sp>
          <p:nvSpPr>
            <p:cNvPr id="3088" name="TextBox 18"/>
            <p:cNvSpPr txBox="1">
              <a:spLocks noChangeArrowheads="1"/>
            </p:cNvSpPr>
            <p:nvPr/>
          </p:nvSpPr>
          <p:spPr bwMode="auto">
            <a:xfrm>
              <a:off x="5286380" y="4000504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5</a:t>
              </a:r>
            </a:p>
          </p:txBody>
        </p:sp>
        <p:sp>
          <p:nvSpPr>
            <p:cNvPr id="3089" name="TextBox 19"/>
            <p:cNvSpPr txBox="1">
              <a:spLocks noChangeArrowheads="1"/>
            </p:cNvSpPr>
            <p:nvPr/>
          </p:nvSpPr>
          <p:spPr bwMode="auto">
            <a:xfrm>
              <a:off x="5715008" y="4000504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5</a:t>
              </a:r>
            </a:p>
          </p:txBody>
        </p:sp>
        <p:sp>
          <p:nvSpPr>
            <p:cNvPr id="3090" name="TextBox 20"/>
            <p:cNvSpPr txBox="1">
              <a:spLocks noChangeArrowheads="1"/>
            </p:cNvSpPr>
            <p:nvPr/>
          </p:nvSpPr>
          <p:spPr bwMode="auto">
            <a:xfrm>
              <a:off x="6215074" y="4000504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5</a:t>
              </a:r>
            </a:p>
          </p:txBody>
        </p:sp>
        <p:sp>
          <p:nvSpPr>
            <p:cNvPr id="3091" name="TextBox 21"/>
            <p:cNvSpPr txBox="1">
              <a:spLocks noChangeArrowheads="1"/>
            </p:cNvSpPr>
            <p:nvPr/>
          </p:nvSpPr>
          <p:spPr bwMode="auto">
            <a:xfrm>
              <a:off x="6715140" y="4000504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6</a:t>
              </a:r>
            </a:p>
          </p:txBody>
        </p:sp>
        <p:sp>
          <p:nvSpPr>
            <p:cNvPr id="3092" name="TextBox 22"/>
            <p:cNvSpPr txBox="1">
              <a:spLocks noChangeArrowheads="1"/>
            </p:cNvSpPr>
            <p:nvPr/>
          </p:nvSpPr>
          <p:spPr bwMode="auto">
            <a:xfrm>
              <a:off x="7143768" y="4000504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7</a:t>
              </a:r>
            </a:p>
          </p:txBody>
        </p:sp>
        <p:sp>
          <p:nvSpPr>
            <p:cNvPr id="3093" name="TextBox 26"/>
            <p:cNvSpPr txBox="1">
              <a:spLocks noChangeArrowheads="1"/>
            </p:cNvSpPr>
            <p:nvPr/>
          </p:nvSpPr>
          <p:spPr bwMode="auto">
            <a:xfrm>
              <a:off x="1357290" y="4572008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0</a:t>
              </a:r>
            </a:p>
          </p:txBody>
        </p:sp>
        <p:sp>
          <p:nvSpPr>
            <p:cNvPr id="3094" name="TextBox 27"/>
            <p:cNvSpPr txBox="1">
              <a:spLocks noChangeArrowheads="1"/>
            </p:cNvSpPr>
            <p:nvPr/>
          </p:nvSpPr>
          <p:spPr bwMode="auto">
            <a:xfrm>
              <a:off x="1857356" y="4572008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1</a:t>
              </a:r>
            </a:p>
          </p:txBody>
        </p:sp>
        <p:sp>
          <p:nvSpPr>
            <p:cNvPr id="3095" name="TextBox 28"/>
            <p:cNvSpPr txBox="1">
              <a:spLocks noChangeArrowheads="1"/>
            </p:cNvSpPr>
            <p:nvPr/>
          </p:nvSpPr>
          <p:spPr bwMode="auto">
            <a:xfrm>
              <a:off x="2357422" y="4572008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1</a:t>
              </a:r>
            </a:p>
          </p:txBody>
        </p:sp>
        <p:sp>
          <p:nvSpPr>
            <p:cNvPr id="3096" name="TextBox 29"/>
            <p:cNvSpPr txBox="1">
              <a:spLocks noChangeArrowheads="1"/>
            </p:cNvSpPr>
            <p:nvPr/>
          </p:nvSpPr>
          <p:spPr bwMode="auto">
            <a:xfrm>
              <a:off x="2857488" y="4572008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1</a:t>
              </a:r>
            </a:p>
          </p:txBody>
        </p:sp>
        <p:sp>
          <p:nvSpPr>
            <p:cNvPr id="3097" name="TextBox 30"/>
            <p:cNvSpPr txBox="1">
              <a:spLocks noChangeArrowheads="1"/>
            </p:cNvSpPr>
            <p:nvPr/>
          </p:nvSpPr>
          <p:spPr bwMode="auto">
            <a:xfrm>
              <a:off x="3357554" y="4572008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2</a:t>
              </a:r>
            </a:p>
          </p:txBody>
        </p:sp>
        <p:sp>
          <p:nvSpPr>
            <p:cNvPr id="3098" name="TextBox 31"/>
            <p:cNvSpPr txBox="1">
              <a:spLocks noChangeArrowheads="1"/>
            </p:cNvSpPr>
            <p:nvPr/>
          </p:nvSpPr>
          <p:spPr bwMode="auto">
            <a:xfrm>
              <a:off x="3786182" y="4572008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2</a:t>
              </a:r>
            </a:p>
          </p:txBody>
        </p:sp>
        <p:sp>
          <p:nvSpPr>
            <p:cNvPr id="3099" name="TextBox 32"/>
            <p:cNvSpPr txBox="1">
              <a:spLocks noChangeArrowheads="1"/>
            </p:cNvSpPr>
            <p:nvPr/>
          </p:nvSpPr>
          <p:spPr bwMode="auto">
            <a:xfrm>
              <a:off x="4286248" y="4572008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3</a:t>
              </a:r>
            </a:p>
          </p:txBody>
        </p:sp>
        <p:sp>
          <p:nvSpPr>
            <p:cNvPr id="3100" name="TextBox 33"/>
            <p:cNvSpPr txBox="1">
              <a:spLocks noChangeArrowheads="1"/>
            </p:cNvSpPr>
            <p:nvPr/>
          </p:nvSpPr>
          <p:spPr bwMode="auto">
            <a:xfrm>
              <a:off x="4786314" y="4572008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4</a:t>
              </a:r>
            </a:p>
          </p:txBody>
        </p:sp>
        <p:sp>
          <p:nvSpPr>
            <p:cNvPr id="3101" name="TextBox 34"/>
            <p:cNvSpPr txBox="1">
              <a:spLocks noChangeArrowheads="1"/>
            </p:cNvSpPr>
            <p:nvPr/>
          </p:nvSpPr>
          <p:spPr bwMode="auto">
            <a:xfrm>
              <a:off x="5286380" y="4572008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5</a:t>
              </a:r>
            </a:p>
          </p:txBody>
        </p:sp>
        <p:sp>
          <p:nvSpPr>
            <p:cNvPr id="3102" name="TextBox 35"/>
            <p:cNvSpPr txBox="1">
              <a:spLocks noChangeArrowheads="1"/>
            </p:cNvSpPr>
            <p:nvPr/>
          </p:nvSpPr>
          <p:spPr bwMode="auto">
            <a:xfrm>
              <a:off x="5715008" y="4572008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7</a:t>
              </a:r>
            </a:p>
          </p:txBody>
        </p:sp>
        <p:sp>
          <p:nvSpPr>
            <p:cNvPr id="3103" name="TextBox 36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0</a:t>
              </a:r>
            </a:p>
          </p:txBody>
        </p:sp>
        <p:sp>
          <p:nvSpPr>
            <p:cNvPr id="3104" name="TextBox 37"/>
            <p:cNvSpPr txBox="1">
              <a:spLocks noChangeArrowheads="1"/>
            </p:cNvSpPr>
            <p:nvPr/>
          </p:nvSpPr>
          <p:spPr bwMode="auto">
            <a:xfrm>
              <a:off x="1857356" y="5072074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1</a:t>
              </a:r>
            </a:p>
          </p:txBody>
        </p:sp>
        <p:sp>
          <p:nvSpPr>
            <p:cNvPr id="3105" name="TextBox 38"/>
            <p:cNvSpPr txBox="1">
              <a:spLocks noChangeArrowheads="1"/>
            </p:cNvSpPr>
            <p:nvPr/>
          </p:nvSpPr>
          <p:spPr bwMode="auto">
            <a:xfrm>
              <a:off x="2357422" y="5072074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2</a:t>
              </a:r>
            </a:p>
          </p:txBody>
        </p:sp>
        <p:sp>
          <p:nvSpPr>
            <p:cNvPr id="3106" name="TextBox 39"/>
            <p:cNvSpPr txBox="1">
              <a:spLocks noChangeArrowheads="1"/>
            </p:cNvSpPr>
            <p:nvPr/>
          </p:nvSpPr>
          <p:spPr bwMode="auto">
            <a:xfrm>
              <a:off x="7572396" y="4000504"/>
              <a:ext cx="356188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8</a:t>
              </a:r>
            </a:p>
          </p:txBody>
        </p:sp>
      </p:grp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214313" y="214313"/>
            <a:ext cx="45450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</a:rPr>
              <a:t>Rotating  a Stemplot gives a Histogram.</a:t>
            </a:r>
            <a:endParaRPr 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/>
          <p:cNvGrpSpPr/>
          <p:nvPr/>
        </p:nvGrpSpPr>
        <p:grpSpPr>
          <a:xfrm>
            <a:off x="4687690" y="2143116"/>
            <a:ext cx="564578" cy="2971878"/>
            <a:chOff x="5143504" y="2143116"/>
            <a:chExt cx="564578" cy="2971878"/>
          </a:xfrm>
          <a:solidFill>
            <a:schemeClr val="accent1"/>
          </a:solidFill>
        </p:grpSpPr>
        <p:sp>
          <p:nvSpPr>
            <p:cNvPr id="69" name="TextBox 1"/>
            <p:cNvSpPr txBox="1">
              <a:spLocks noChangeArrowheads="1"/>
            </p:cNvSpPr>
            <p:nvPr/>
          </p:nvSpPr>
          <p:spPr bwMode="auto">
            <a:xfrm>
              <a:off x="5143504" y="2143116"/>
              <a:ext cx="470000" cy="4001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dirty="0"/>
                <a:t>14</a:t>
              </a:r>
            </a:p>
          </p:txBody>
        </p:sp>
        <p:sp>
          <p:nvSpPr>
            <p:cNvPr id="70" name="TextBox 1"/>
            <p:cNvSpPr txBox="1">
              <a:spLocks noChangeArrowheads="1"/>
            </p:cNvSpPr>
            <p:nvPr/>
          </p:nvSpPr>
          <p:spPr bwMode="auto">
            <a:xfrm>
              <a:off x="5143504" y="2571744"/>
              <a:ext cx="470000" cy="4001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dirty="0"/>
                <a:t>15</a:t>
              </a:r>
            </a:p>
          </p:txBody>
        </p:sp>
        <p:sp>
          <p:nvSpPr>
            <p:cNvPr id="71" name="TextBox 1"/>
            <p:cNvSpPr txBox="1">
              <a:spLocks noChangeArrowheads="1"/>
            </p:cNvSpPr>
            <p:nvPr/>
          </p:nvSpPr>
          <p:spPr bwMode="auto">
            <a:xfrm>
              <a:off x="5143504" y="3000372"/>
              <a:ext cx="470000" cy="4001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dirty="0"/>
                <a:t>16</a:t>
              </a:r>
            </a:p>
          </p:txBody>
        </p:sp>
        <p:sp>
          <p:nvSpPr>
            <p:cNvPr id="72" name="TextBox 1"/>
            <p:cNvSpPr txBox="1">
              <a:spLocks noChangeArrowheads="1"/>
            </p:cNvSpPr>
            <p:nvPr/>
          </p:nvSpPr>
          <p:spPr bwMode="auto">
            <a:xfrm>
              <a:off x="5143504" y="3429000"/>
              <a:ext cx="564578" cy="4001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dirty="0"/>
                <a:t>16</a:t>
              </a:r>
              <a:r>
                <a:rPr lang="en-GB" sz="2000" baseline="30000" dirty="0"/>
                <a:t>5</a:t>
              </a:r>
              <a:endParaRPr lang="en-GB" sz="2000" dirty="0"/>
            </a:p>
          </p:txBody>
        </p:sp>
        <p:sp>
          <p:nvSpPr>
            <p:cNvPr id="73" name="TextBox 1"/>
            <p:cNvSpPr txBox="1">
              <a:spLocks noChangeArrowheads="1"/>
            </p:cNvSpPr>
            <p:nvPr/>
          </p:nvSpPr>
          <p:spPr bwMode="auto">
            <a:xfrm>
              <a:off x="5143504" y="3857628"/>
              <a:ext cx="470000" cy="4001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dirty="0"/>
                <a:t>17</a:t>
              </a:r>
            </a:p>
          </p:txBody>
        </p:sp>
        <p:sp>
          <p:nvSpPr>
            <p:cNvPr id="74" name="TextBox 1"/>
            <p:cNvSpPr txBox="1">
              <a:spLocks noChangeArrowheads="1"/>
            </p:cNvSpPr>
            <p:nvPr/>
          </p:nvSpPr>
          <p:spPr bwMode="auto">
            <a:xfrm>
              <a:off x="5143504" y="4286256"/>
              <a:ext cx="470000" cy="4001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dirty="0"/>
                <a:t>18</a:t>
              </a:r>
            </a:p>
          </p:txBody>
        </p:sp>
        <p:sp>
          <p:nvSpPr>
            <p:cNvPr id="75" name="TextBox 1"/>
            <p:cNvSpPr txBox="1">
              <a:spLocks noChangeArrowheads="1"/>
            </p:cNvSpPr>
            <p:nvPr/>
          </p:nvSpPr>
          <p:spPr bwMode="auto">
            <a:xfrm>
              <a:off x="5143504" y="4714884"/>
              <a:ext cx="470000" cy="4001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dirty="0"/>
                <a:t>19</a:t>
              </a:r>
            </a:p>
          </p:txBody>
        </p: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5750" y="571500"/>
            <a:ext cx="78787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150, 154, 154, 155, 157, 159, 160, 160, 160, 161, 161, 162, 162, 162, 163,</a:t>
            </a:r>
          </a:p>
          <a:p>
            <a:r>
              <a:rPr lang="en-GB"/>
              <a:t>163, 164, 164, 165, 165, 166, 166, 167, 167, 168, 169, 170, 170, 173, 177.</a:t>
            </a:r>
            <a:endParaRPr lang="en-US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4313" y="214313"/>
            <a:ext cx="599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</a:rPr>
              <a:t>Canadian Girls ( Sample of 30) Ordered. Height in cm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59" name="TextBox 158"/>
          <p:cNvSpPr txBox="1">
            <a:spLocks noChangeArrowheads="1"/>
          </p:cNvSpPr>
          <p:nvPr/>
        </p:nvSpPr>
        <p:spPr bwMode="auto">
          <a:xfrm>
            <a:off x="3000375" y="1357313"/>
            <a:ext cx="274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</a:rPr>
              <a:t>Back to Back Stemplot.</a:t>
            </a:r>
            <a:endParaRPr lang="en-US" b="1">
              <a:solidFill>
                <a:srgbClr val="FF0000"/>
              </a:solidFill>
            </a:endParaRPr>
          </a:p>
        </p:txBody>
      </p:sp>
      <p:grpSp>
        <p:nvGrpSpPr>
          <p:cNvPr id="5" name="Group 159"/>
          <p:cNvGrpSpPr>
            <a:grpSpLocks/>
          </p:cNvGrpSpPr>
          <p:nvPr/>
        </p:nvGrpSpPr>
        <p:grpSpPr bwMode="auto">
          <a:xfrm>
            <a:off x="3429000" y="5572125"/>
            <a:ext cx="3121025" cy="369888"/>
            <a:chOff x="1571604" y="6215082"/>
            <a:chExt cx="3120320" cy="369332"/>
          </a:xfrm>
        </p:grpSpPr>
        <p:sp>
          <p:nvSpPr>
            <p:cNvPr id="4170" name="TextBox 160"/>
            <p:cNvSpPr txBox="1">
              <a:spLocks noChangeArrowheads="1"/>
            </p:cNvSpPr>
            <p:nvPr/>
          </p:nvSpPr>
          <p:spPr bwMode="auto">
            <a:xfrm>
              <a:off x="1571604" y="6215082"/>
              <a:ext cx="441146" cy="3693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18</a:t>
              </a:r>
              <a:endParaRPr lang="en-US"/>
            </a:p>
          </p:txBody>
        </p:sp>
        <p:sp>
          <p:nvSpPr>
            <p:cNvPr id="4171" name="TextBox 161"/>
            <p:cNvSpPr txBox="1">
              <a:spLocks noChangeArrowheads="1"/>
            </p:cNvSpPr>
            <p:nvPr/>
          </p:nvSpPr>
          <p:spPr bwMode="auto">
            <a:xfrm>
              <a:off x="2143108" y="6215082"/>
              <a:ext cx="355600" cy="36933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/>
                <a:t>2</a:t>
              </a:r>
            </a:p>
          </p:txBody>
        </p:sp>
        <p:sp>
          <p:nvSpPr>
            <p:cNvPr id="4172" name="TextBox 162"/>
            <p:cNvSpPr txBox="1">
              <a:spLocks noChangeArrowheads="1"/>
            </p:cNvSpPr>
            <p:nvPr/>
          </p:nvSpPr>
          <p:spPr bwMode="auto">
            <a:xfrm>
              <a:off x="2500298" y="6215082"/>
              <a:ext cx="219162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= 182  Key/ Legend</a:t>
              </a:r>
              <a:endParaRPr lang="en-US"/>
            </a:p>
          </p:txBody>
        </p:sp>
      </p:grpSp>
      <p:grpSp>
        <p:nvGrpSpPr>
          <p:cNvPr id="6" name="Group 165"/>
          <p:cNvGrpSpPr>
            <a:grpSpLocks/>
          </p:cNvGrpSpPr>
          <p:nvPr/>
        </p:nvGrpSpPr>
        <p:grpSpPr bwMode="auto">
          <a:xfrm>
            <a:off x="5330825" y="1857375"/>
            <a:ext cx="3554413" cy="2798763"/>
            <a:chOff x="5330632" y="1857364"/>
            <a:chExt cx="3554802" cy="2798224"/>
          </a:xfrm>
        </p:grpSpPr>
        <p:grpSp>
          <p:nvGrpSpPr>
            <p:cNvPr id="7" name="Group 138"/>
            <p:cNvGrpSpPr>
              <a:grpSpLocks/>
            </p:cNvGrpSpPr>
            <p:nvPr/>
          </p:nvGrpSpPr>
          <p:grpSpPr bwMode="auto">
            <a:xfrm>
              <a:off x="5330632" y="2571744"/>
              <a:ext cx="3554802" cy="2083844"/>
              <a:chOff x="5330632" y="2571744"/>
              <a:chExt cx="3554802" cy="2083844"/>
            </a:xfrm>
          </p:grpSpPr>
          <p:sp>
            <p:nvSpPr>
              <p:cNvPr id="4140" name="TextBox 78"/>
              <p:cNvSpPr txBox="1">
                <a:spLocks noChangeArrowheads="1"/>
              </p:cNvSpPr>
              <p:nvPr/>
            </p:nvSpPr>
            <p:spPr bwMode="auto">
              <a:xfrm>
                <a:off x="5357818" y="2571744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7</a:t>
                </a:r>
              </a:p>
            </p:txBody>
          </p:sp>
          <p:sp>
            <p:nvSpPr>
              <p:cNvPr id="4141" name="TextBox 79"/>
              <p:cNvSpPr txBox="1">
                <a:spLocks noChangeArrowheads="1"/>
              </p:cNvSpPr>
              <p:nvPr/>
            </p:nvSpPr>
            <p:spPr bwMode="auto">
              <a:xfrm>
                <a:off x="5715008" y="2571744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7</a:t>
                </a:r>
              </a:p>
            </p:txBody>
          </p:sp>
          <p:sp>
            <p:nvSpPr>
              <p:cNvPr id="4142" name="TextBox 80"/>
              <p:cNvSpPr txBox="1">
                <a:spLocks noChangeArrowheads="1"/>
              </p:cNvSpPr>
              <p:nvPr/>
            </p:nvSpPr>
            <p:spPr bwMode="auto">
              <a:xfrm>
                <a:off x="6072198" y="2571744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9</a:t>
                </a:r>
              </a:p>
            </p:txBody>
          </p:sp>
          <p:sp>
            <p:nvSpPr>
              <p:cNvPr id="4143" name="TextBox 81"/>
              <p:cNvSpPr txBox="1">
                <a:spLocks noChangeArrowheads="1"/>
              </p:cNvSpPr>
              <p:nvPr/>
            </p:nvSpPr>
            <p:spPr bwMode="auto">
              <a:xfrm>
                <a:off x="5357818" y="3000372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0</a:t>
                </a:r>
              </a:p>
            </p:txBody>
          </p:sp>
          <p:sp>
            <p:nvSpPr>
              <p:cNvPr id="4144" name="TextBox 82"/>
              <p:cNvSpPr txBox="1">
                <a:spLocks noChangeArrowheads="1"/>
              </p:cNvSpPr>
              <p:nvPr/>
            </p:nvSpPr>
            <p:spPr bwMode="auto">
              <a:xfrm>
                <a:off x="5715008" y="3000372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0</a:t>
                </a:r>
              </a:p>
            </p:txBody>
          </p:sp>
          <p:sp>
            <p:nvSpPr>
              <p:cNvPr id="4145" name="TextBox 83"/>
              <p:cNvSpPr txBox="1">
                <a:spLocks noChangeArrowheads="1"/>
              </p:cNvSpPr>
              <p:nvPr/>
            </p:nvSpPr>
            <p:spPr bwMode="auto">
              <a:xfrm>
                <a:off x="6072198" y="3000372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2</a:t>
                </a:r>
              </a:p>
            </p:txBody>
          </p:sp>
          <p:sp>
            <p:nvSpPr>
              <p:cNvPr id="4146" name="TextBox 84"/>
              <p:cNvSpPr txBox="1">
                <a:spLocks noChangeArrowheads="1"/>
              </p:cNvSpPr>
              <p:nvPr/>
            </p:nvSpPr>
            <p:spPr bwMode="auto">
              <a:xfrm>
                <a:off x="6429388" y="3000372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2</a:t>
                </a:r>
              </a:p>
            </p:txBody>
          </p:sp>
          <p:sp>
            <p:nvSpPr>
              <p:cNvPr id="4147" name="TextBox 85"/>
              <p:cNvSpPr txBox="1">
                <a:spLocks noChangeArrowheads="1"/>
              </p:cNvSpPr>
              <p:nvPr/>
            </p:nvSpPr>
            <p:spPr bwMode="auto">
              <a:xfrm>
                <a:off x="6786578" y="3000372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2</a:t>
                </a:r>
              </a:p>
            </p:txBody>
          </p:sp>
          <p:sp>
            <p:nvSpPr>
              <p:cNvPr id="4148" name="TextBox 86"/>
              <p:cNvSpPr txBox="1">
                <a:spLocks noChangeArrowheads="1"/>
              </p:cNvSpPr>
              <p:nvPr/>
            </p:nvSpPr>
            <p:spPr bwMode="auto">
              <a:xfrm>
                <a:off x="7143768" y="3000372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2</a:t>
                </a:r>
              </a:p>
            </p:txBody>
          </p:sp>
          <p:sp>
            <p:nvSpPr>
              <p:cNvPr id="4149" name="TextBox 87"/>
              <p:cNvSpPr txBox="1">
                <a:spLocks noChangeArrowheads="1"/>
              </p:cNvSpPr>
              <p:nvPr/>
            </p:nvSpPr>
            <p:spPr bwMode="auto">
              <a:xfrm>
                <a:off x="7500958" y="3000372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3</a:t>
                </a:r>
              </a:p>
            </p:txBody>
          </p:sp>
          <p:sp>
            <p:nvSpPr>
              <p:cNvPr id="4150" name="TextBox 88"/>
              <p:cNvSpPr txBox="1">
                <a:spLocks noChangeArrowheads="1"/>
              </p:cNvSpPr>
              <p:nvPr/>
            </p:nvSpPr>
            <p:spPr bwMode="auto">
              <a:xfrm>
                <a:off x="7858148" y="3000372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4</a:t>
                </a:r>
              </a:p>
            </p:txBody>
          </p:sp>
          <p:sp>
            <p:nvSpPr>
              <p:cNvPr id="4151" name="TextBox 94"/>
              <p:cNvSpPr txBox="1">
                <a:spLocks noChangeArrowheads="1"/>
              </p:cNvSpPr>
              <p:nvPr/>
            </p:nvSpPr>
            <p:spPr bwMode="auto">
              <a:xfrm>
                <a:off x="5330632" y="3857628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0</a:t>
                </a:r>
              </a:p>
            </p:txBody>
          </p:sp>
          <p:sp>
            <p:nvSpPr>
              <p:cNvPr id="4152" name="TextBox 95"/>
              <p:cNvSpPr txBox="1">
                <a:spLocks noChangeArrowheads="1"/>
              </p:cNvSpPr>
              <p:nvPr/>
            </p:nvSpPr>
            <p:spPr bwMode="auto">
              <a:xfrm>
                <a:off x="5715008" y="3857628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1</a:t>
                </a:r>
              </a:p>
            </p:txBody>
          </p:sp>
          <p:sp>
            <p:nvSpPr>
              <p:cNvPr id="4153" name="TextBox 96"/>
              <p:cNvSpPr txBox="1">
                <a:spLocks noChangeArrowheads="1"/>
              </p:cNvSpPr>
              <p:nvPr/>
            </p:nvSpPr>
            <p:spPr bwMode="auto">
              <a:xfrm>
                <a:off x="6072198" y="3857628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1</a:t>
                </a:r>
              </a:p>
            </p:txBody>
          </p:sp>
          <p:sp>
            <p:nvSpPr>
              <p:cNvPr id="4154" name="TextBox 97"/>
              <p:cNvSpPr txBox="1">
                <a:spLocks noChangeArrowheads="1"/>
              </p:cNvSpPr>
              <p:nvPr/>
            </p:nvSpPr>
            <p:spPr bwMode="auto">
              <a:xfrm>
                <a:off x="6429388" y="3857628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1</a:t>
                </a:r>
              </a:p>
            </p:txBody>
          </p:sp>
          <p:sp>
            <p:nvSpPr>
              <p:cNvPr id="4155" name="TextBox 98"/>
              <p:cNvSpPr txBox="1">
                <a:spLocks noChangeArrowheads="1"/>
              </p:cNvSpPr>
              <p:nvPr/>
            </p:nvSpPr>
            <p:spPr bwMode="auto">
              <a:xfrm>
                <a:off x="6786578" y="3857628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2</a:t>
                </a:r>
              </a:p>
            </p:txBody>
          </p:sp>
          <p:sp>
            <p:nvSpPr>
              <p:cNvPr id="4156" name="TextBox 99"/>
              <p:cNvSpPr txBox="1">
                <a:spLocks noChangeArrowheads="1"/>
              </p:cNvSpPr>
              <p:nvPr/>
            </p:nvSpPr>
            <p:spPr bwMode="auto">
              <a:xfrm>
                <a:off x="7143768" y="3857628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2</a:t>
                </a:r>
              </a:p>
            </p:txBody>
          </p:sp>
          <p:sp>
            <p:nvSpPr>
              <p:cNvPr id="4157" name="TextBox 100"/>
              <p:cNvSpPr txBox="1">
                <a:spLocks noChangeArrowheads="1"/>
              </p:cNvSpPr>
              <p:nvPr/>
            </p:nvSpPr>
            <p:spPr bwMode="auto">
              <a:xfrm>
                <a:off x="7500958" y="3857628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3</a:t>
                </a:r>
              </a:p>
            </p:txBody>
          </p:sp>
          <p:sp>
            <p:nvSpPr>
              <p:cNvPr id="4158" name="TextBox 101"/>
              <p:cNvSpPr txBox="1">
                <a:spLocks noChangeArrowheads="1"/>
              </p:cNvSpPr>
              <p:nvPr/>
            </p:nvSpPr>
            <p:spPr bwMode="auto">
              <a:xfrm>
                <a:off x="7858148" y="3857628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4</a:t>
                </a:r>
              </a:p>
            </p:txBody>
          </p:sp>
          <p:sp>
            <p:nvSpPr>
              <p:cNvPr id="4159" name="TextBox 102"/>
              <p:cNvSpPr txBox="1">
                <a:spLocks noChangeArrowheads="1"/>
              </p:cNvSpPr>
              <p:nvPr/>
            </p:nvSpPr>
            <p:spPr bwMode="auto">
              <a:xfrm>
                <a:off x="8215338" y="3857628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5</a:t>
                </a:r>
              </a:p>
            </p:txBody>
          </p:sp>
          <p:sp>
            <p:nvSpPr>
              <p:cNvPr id="4160" name="TextBox 103"/>
              <p:cNvSpPr txBox="1">
                <a:spLocks noChangeArrowheads="1"/>
              </p:cNvSpPr>
              <p:nvPr/>
            </p:nvSpPr>
            <p:spPr bwMode="auto">
              <a:xfrm>
                <a:off x="8572528" y="3857628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7</a:t>
                </a:r>
              </a:p>
            </p:txBody>
          </p:sp>
          <p:sp>
            <p:nvSpPr>
              <p:cNvPr id="4161" name="TextBox 104"/>
              <p:cNvSpPr txBox="1">
                <a:spLocks noChangeArrowheads="1"/>
              </p:cNvSpPr>
              <p:nvPr/>
            </p:nvSpPr>
            <p:spPr bwMode="auto">
              <a:xfrm>
                <a:off x="5330632" y="4286256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0</a:t>
                </a:r>
              </a:p>
            </p:txBody>
          </p:sp>
          <p:sp>
            <p:nvSpPr>
              <p:cNvPr id="4162" name="TextBox 105"/>
              <p:cNvSpPr txBox="1">
                <a:spLocks noChangeArrowheads="1"/>
              </p:cNvSpPr>
              <p:nvPr/>
            </p:nvSpPr>
            <p:spPr bwMode="auto">
              <a:xfrm>
                <a:off x="5715008" y="4286256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1</a:t>
                </a:r>
              </a:p>
            </p:txBody>
          </p:sp>
          <p:sp>
            <p:nvSpPr>
              <p:cNvPr id="4163" name="TextBox 106"/>
              <p:cNvSpPr txBox="1">
                <a:spLocks noChangeArrowheads="1"/>
              </p:cNvSpPr>
              <p:nvPr/>
            </p:nvSpPr>
            <p:spPr bwMode="auto">
              <a:xfrm>
                <a:off x="6072198" y="4286256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2</a:t>
                </a:r>
              </a:p>
            </p:txBody>
          </p:sp>
          <p:sp>
            <p:nvSpPr>
              <p:cNvPr id="4164" name="TextBox 89"/>
              <p:cNvSpPr txBox="1">
                <a:spLocks noChangeArrowheads="1"/>
              </p:cNvSpPr>
              <p:nvPr/>
            </p:nvSpPr>
            <p:spPr bwMode="auto">
              <a:xfrm>
                <a:off x="5330632" y="3429000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5</a:t>
                </a:r>
              </a:p>
            </p:txBody>
          </p:sp>
          <p:sp>
            <p:nvSpPr>
              <p:cNvPr id="4165" name="TextBox 90"/>
              <p:cNvSpPr txBox="1">
                <a:spLocks noChangeArrowheads="1"/>
              </p:cNvSpPr>
              <p:nvPr/>
            </p:nvSpPr>
            <p:spPr bwMode="auto">
              <a:xfrm>
                <a:off x="5715008" y="3429000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5</a:t>
                </a:r>
              </a:p>
            </p:txBody>
          </p:sp>
          <p:sp>
            <p:nvSpPr>
              <p:cNvPr id="4166" name="TextBox 91"/>
              <p:cNvSpPr txBox="1">
                <a:spLocks noChangeArrowheads="1"/>
              </p:cNvSpPr>
              <p:nvPr/>
            </p:nvSpPr>
            <p:spPr bwMode="auto">
              <a:xfrm>
                <a:off x="6072198" y="3429000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5</a:t>
                </a:r>
              </a:p>
            </p:txBody>
          </p:sp>
          <p:sp>
            <p:nvSpPr>
              <p:cNvPr id="4167" name="TextBox 92"/>
              <p:cNvSpPr txBox="1">
                <a:spLocks noChangeArrowheads="1"/>
              </p:cNvSpPr>
              <p:nvPr/>
            </p:nvSpPr>
            <p:spPr bwMode="auto">
              <a:xfrm>
                <a:off x="6429388" y="3429000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6</a:t>
                </a:r>
              </a:p>
            </p:txBody>
          </p:sp>
          <p:sp>
            <p:nvSpPr>
              <p:cNvPr id="4168" name="TextBox 93"/>
              <p:cNvSpPr txBox="1">
                <a:spLocks noChangeArrowheads="1"/>
              </p:cNvSpPr>
              <p:nvPr/>
            </p:nvSpPr>
            <p:spPr bwMode="auto">
              <a:xfrm>
                <a:off x="6786578" y="3429000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7</a:t>
                </a:r>
              </a:p>
            </p:txBody>
          </p:sp>
          <p:sp>
            <p:nvSpPr>
              <p:cNvPr id="4169" name="TextBox 107"/>
              <p:cNvSpPr txBox="1">
                <a:spLocks noChangeArrowheads="1"/>
              </p:cNvSpPr>
              <p:nvPr/>
            </p:nvSpPr>
            <p:spPr bwMode="auto">
              <a:xfrm>
                <a:off x="7143768" y="3429000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8</a:t>
                </a:r>
              </a:p>
            </p:txBody>
          </p:sp>
        </p:grpSp>
        <p:sp>
          <p:nvSpPr>
            <p:cNvPr id="4139" name="TextBox 163"/>
            <p:cNvSpPr txBox="1">
              <a:spLocks noChangeArrowheads="1"/>
            </p:cNvSpPr>
            <p:nvPr/>
          </p:nvSpPr>
          <p:spPr bwMode="auto">
            <a:xfrm>
              <a:off x="5572132" y="1857364"/>
              <a:ext cx="23946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FF0000"/>
                  </a:solidFill>
                </a:rPr>
                <a:t>Sample A. Irish girls</a:t>
              </a:r>
              <a:endParaRPr lang="en-US" b="1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Group 166"/>
          <p:cNvGrpSpPr>
            <a:grpSpLocks/>
          </p:cNvGrpSpPr>
          <p:nvPr/>
        </p:nvGrpSpPr>
        <p:grpSpPr bwMode="auto">
          <a:xfrm>
            <a:off x="0" y="1857375"/>
            <a:ext cx="4598988" cy="2370138"/>
            <a:chOff x="0" y="1857364"/>
            <a:chExt cx="4599154" cy="2369596"/>
          </a:xfrm>
        </p:grpSpPr>
        <p:grpSp>
          <p:nvGrpSpPr>
            <p:cNvPr id="9" name="Group 157"/>
            <p:cNvGrpSpPr>
              <a:grpSpLocks/>
            </p:cNvGrpSpPr>
            <p:nvPr/>
          </p:nvGrpSpPr>
          <p:grpSpPr bwMode="auto">
            <a:xfrm>
              <a:off x="0" y="2571744"/>
              <a:ext cx="4599154" cy="1655216"/>
              <a:chOff x="0" y="2571744"/>
              <a:chExt cx="4599154" cy="1655216"/>
            </a:xfrm>
          </p:grpSpPr>
          <p:sp>
            <p:nvSpPr>
              <p:cNvPr id="4107" name="TextBox 119"/>
              <p:cNvSpPr txBox="1">
                <a:spLocks noChangeArrowheads="1"/>
              </p:cNvSpPr>
              <p:nvPr/>
            </p:nvSpPr>
            <p:spPr bwMode="auto">
              <a:xfrm>
                <a:off x="1758732" y="3000372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2</a:t>
                </a:r>
              </a:p>
            </p:txBody>
          </p:sp>
          <p:sp>
            <p:nvSpPr>
              <p:cNvPr id="4108" name="TextBox 120"/>
              <p:cNvSpPr txBox="1">
                <a:spLocks noChangeArrowheads="1"/>
              </p:cNvSpPr>
              <p:nvPr/>
            </p:nvSpPr>
            <p:spPr bwMode="auto">
              <a:xfrm>
                <a:off x="2115922" y="3000372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2</a:t>
                </a:r>
              </a:p>
            </p:txBody>
          </p:sp>
          <p:sp>
            <p:nvSpPr>
              <p:cNvPr id="4109" name="TextBox 121"/>
              <p:cNvSpPr txBox="1">
                <a:spLocks noChangeArrowheads="1"/>
              </p:cNvSpPr>
              <p:nvPr/>
            </p:nvSpPr>
            <p:spPr bwMode="auto">
              <a:xfrm>
                <a:off x="2473112" y="3000372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1</a:t>
                </a:r>
              </a:p>
            </p:txBody>
          </p:sp>
          <p:sp>
            <p:nvSpPr>
              <p:cNvPr id="4110" name="TextBox 122"/>
              <p:cNvSpPr txBox="1">
                <a:spLocks noChangeArrowheads="1"/>
              </p:cNvSpPr>
              <p:nvPr/>
            </p:nvSpPr>
            <p:spPr bwMode="auto">
              <a:xfrm>
                <a:off x="2830302" y="3000372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1</a:t>
                </a:r>
              </a:p>
            </p:txBody>
          </p:sp>
          <p:sp>
            <p:nvSpPr>
              <p:cNvPr id="4111" name="TextBox 124"/>
              <p:cNvSpPr txBox="1">
                <a:spLocks noChangeArrowheads="1"/>
              </p:cNvSpPr>
              <p:nvPr/>
            </p:nvSpPr>
            <p:spPr bwMode="auto">
              <a:xfrm>
                <a:off x="3187492" y="3000372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1</a:t>
                </a:r>
              </a:p>
            </p:txBody>
          </p:sp>
          <p:sp>
            <p:nvSpPr>
              <p:cNvPr id="4112" name="TextBox 125"/>
              <p:cNvSpPr txBox="1">
                <a:spLocks noChangeArrowheads="1"/>
              </p:cNvSpPr>
              <p:nvPr/>
            </p:nvSpPr>
            <p:spPr bwMode="auto">
              <a:xfrm>
                <a:off x="3544682" y="3000372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0</a:t>
                </a:r>
              </a:p>
            </p:txBody>
          </p:sp>
          <p:sp>
            <p:nvSpPr>
              <p:cNvPr id="4113" name="TextBox 126"/>
              <p:cNvSpPr txBox="1">
                <a:spLocks noChangeArrowheads="1"/>
              </p:cNvSpPr>
              <p:nvPr/>
            </p:nvSpPr>
            <p:spPr bwMode="auto">
              <a:xfrm>
                <a:off x="3901872" y="3000372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0</a:t>
                </a:r>
              </a:p>
            </p:txBody>
          </p:sp>
          <p:sp>
            <p:nvSpPr>
              <p:cNvPr id="4114" name="TextBox 127"/>
              <p:cNvSpPr txBox="1">
                <a:spLocks noChangeArrowheads="1"/>
              </p:cNvSpPr>
              <p:nvPr/>
            </p:nvSpPr>
            <p:spPr bwMode="auto">
              <a:xfrm>
                <a:off x="4259062" y="3000372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0</a:t>
                </a:r>
              </a:p>
            </p:txBody>
          </p:sp>
          <p:sp>
            <p:nvSpPr>
              <p:cNvPr id="4115" name="TextBox 115"/>
              <p:cNvSpPr txBox="1">
                <a:spLocks noChangeArrowheads="1"/>
              </p:cNvSpPr>
              <p:nvPr/>
            </p:nvSpPr>
            <p:spPr bwMode="auto">
              <a:xfrm>
                <a:off x="3544682" y="2571744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4</a:t>
                </a:r>
              </a:p>
            </p:txBody>
          </p:sp>
          <p:sp>
            <p:nvSpPr>
              <p:cNvPr id="4116" name="TextBox 116"/>
              <p:cNvSpPr txBox="1">
                <a:spLocks noChangeArrowheads="1"/>
              </p:cNvSpPr>
              <p:nvPr/>
            </p:nvSpPr>
            <p:spPr bwMode="auto">
              <a:xfrm>
                <a:off x="3901872" y="2571744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4</a:t>
                </a:r>
              </a:p>
            </p:txBody>
          </p:sp>
          <p:sp>
            <p:nvSpPr>
              <p:cNvPr id="4117" name="TextBox 117"/>
              <p:cNvSpPr txBox="1">
                <a:spLocks noChangeArrowheads="1"/>
              </p:cNvSpPr>
              <p:nvPr/>
            </p:nvSpPr>
            <p:spPr bwMode="auto">
              <a:xfrm>
                <a:off x="4259062" y="2571744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0</a:t>
                </a:r>
              </a:p>
            </p:txBody>
          </p:sp>
          <p:sp>
            <p:nvSpPr>
              <p:cNvPr id="4118" name="TextBox 129"/>
              <p:cNvSpPr txBox="1">
                <a:spLocks noChangeArrowheads="1"/>
              </p:cNvSpPr>
              <p:nvPr/>
            </p:nvSpPr>
            <p:spPr bwMode="auto">
              <a:xfrm>
                <a:off x="2473112" y="2571744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9</a:t>
                </a:r>
              </a:p>
            </p:txBody>
          </p:sp>
          <p:sp>
            <p:nvSpPr>
              <p:cNvPr id="4119" name="TextBox 130"/>
              <p:cNvSpPr txBox="1">
                <a:spLocks noChangeArrowheads="1"/>
              </p:cNvSpPr>
              <p:nvPr/>
            </p:nvSpPr>
            <p:spPr bwMode="auto">
              <a:xfrm>
                <a:off x="2830302" y="2571744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7</a:t>
                </a:r>
              </a:p>
            </p:txBody>
          </p:sp>
          <p:sp>
            <p:nvSpPr>
              <p:cNvPr id="4120" name="TextBox 131"/>
              <p:cNvSpPr txBox="1">
                <a:spLocks noChangeArrowheads="1"/>
              </p:cNvSpPr>
              <p:nvPr/>
            </p:nvSpPr>
            <p:spPr bwMode="auto">
              <a:xfrm>
                <a:off x="3187492" y="2571744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5</a:t>
                </a:r>
              </a:p>
            </p:txBody>
          </p:sp>
          <p:sp>
            <p:nvSpPr>
              <p:cNvPr id="4121" name="TextBox 133"/>
              <p:cNvSpPr txBox="1">
                <a:spLocks noChangeArrowheads="1"/>
              </p:cNvSpPr>
              <p:nvPr/>
            </p:nvSpPr>
            <p:spPr bwMode="auto">
              <a:xfrm>
                <a:off x="1401542" y="3000372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2</a:t>
                </a:r>
              </a:p>
            </p:txBody>
          </p:sp>
          <p:sp>
            <p:nvSpPr>
              <p:cNvPr id="4122" name="TextBox 134"/>
              <p:cNvSpPr txBox="1">
                <a:spLocks noChangeArrowheads="1"/>
              </p:cNvSpPr>
              <p:nvPr/>
            </p:nvSpPr>
            <p:spPr bwMode="auto">
              <a:xfrm>
                <a:off x="1044352" y="3000372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3</a:t>
                </a:r>
              </a:p>
            </p:txBody>
          </p:sp>
          <p:sp>
            <p:nvSpPr>
              <p:cNvPr id="4123" name="TextBox 135"/>
              <p:cNvSpPr txBox="1">
                <a:spLocks noChangeArrowheads="1"/>
              </p:cNvSpPr>
              <p:nvPr/>
            </p:nvSpPr>
            <p:spPr bwMode="auto">
              <a:xfrm>
                <a:off x="714348" y="3000372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3</a:t>
                </a:r>
              </a:p>
            </p:txBody>
          </p:sp>
          <p:sp>
            <p:nvSpPr>
              <p:cNvPr id="4124" name="TextBox 136"/>
              <p:cNvSpPr txBox="1">
                <a:spLocks noChangeArrowheads="1"/>
              </p:cNvSpPr>
              <p:nvPr/>
            </p:nvSpPr>
            <p:spPr bwMode="auto">
              <a:xfrm>
                <a:off x="357158" y="3000372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4</a:t>
                </a:r>
              </a:p>
            </p:txBody>
          </p:sp>
          <p:sp>
            <p:nvSpPr>
              <p:cNvPr id="4125" name="TextBox 137"/>
              <p:cNvSpPr txBox="1">
                <a:spLocks noChangeArrowheads="1"/>
              </p:cNvSpPr>
              <p:nvPr/>
            </p:nvSpPr>
            <p:spPr bwMode="auto">
              <a:xfrm>
                <a:off x="0" y="3000372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4</a:t>
                </a:r>
              </a:p>
            </p:txBody>
          </p:sp>
          <p:sp>
            <p:nvSpPr>
              <p:cNvPr id="4126" name="TextBox 139"/>
              <p:cNvSpPr txBox="1">
                <a:spLocks noChangeArrowheads="1"/>
              </p:cNvSpPr>
              <p:nvPr/>
            </p:nvSpPr>
            <p:spPr bwMode="auto">
              <a:xfrm>
                <a:off x="3571868" y="3429000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6</a:t>
                </a:r>
              </a:p>
            </p:txBody>
          </p:sp>
          <p:sp>
            <p:nvSpPr>
              <p:cNvPr id="4127" name="TextBox 140"/>
              <p:cNvSpPr txBox="1">
                <a:spLocks noChangeArrowheads="1"/>
              </p:cNvSpPr>
              <p:nvPr/>
            </p:nvSpPr>
            <p:spPr bwMode="auto">
              <a:xfrm>
                <a:off x="3929058" y="3429000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5</a:t>
                </a:r>
              </a:p>
            </p:txBody>
          </p:sp>
          <p:sp>
            <p:nvSpPr>
              <p:cNvPr id="4128" name="TextBox 141"/>
              <p:cNvSpPr txBox="1">
                <a:spLocks noChangeArrowheads="1"/>
              </p:cNvSpPr>
              <p:nvPr/>
            </p:nvSpPr>
            <p:spPr bwMode="auto">
              <a:xfrm>
                <a:off x="4286248" y="3429000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5</a:t>
                </a:r>
              </a:p>
            </p:txBody>
          </p:sp>
          <p:sp>
            <p:nvSpPr>
              <p:cNvPr id="4129" name="TextBox 142"/>
              <p:cNvSpPr txBox="1">
                <a:spLocks noChangeArrowheads="1"/>
              </p:cNvSpPr>
              <p:nvPr/>
            </p:nvSpPr>
            <p:spPr bwMode="auto">
              <a:xfrm>
                <a:off x="2500298" y="3429000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7</a:t>
                </a:r>
              </a:p>
            </p:txBody>
          </p:sp>
          <p:sp>
            <p:nvSpPr>
              <p:cNvPr id="4130" name="TextBox 143"/>
              <p:cNvSpPr txBox="1">
                <a:spLocks noChangeArrowheads="1"/>
              </p:cNvSpPr>
              <p:nvPr/>
            </p:nvSpPr>
            <p:spPr bwMode="auto">
              <a:xfrm>
                <a:off x="2857488" y="3429000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7</a:t>
                </a:r>
              </a:p>
            </p:txBody>
          </p:sp>
          <p:sp>
            <p:nvSpPr>
              <p:cNvPr id="4131" name="TextBox 144"/>
              <p:cNvSpPr txBox="1">
                <a:spLocks noChangeArrowheads="1"/>
              </p:cNvSpPr>
              <p:nvPr/>
            </p:nvSpPr>
            <p:spPr bwMode="auto">
              <a:xfrm>
                <a:off x="3214678" y="3429000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6</a:t>
                </a:r>
              </a:p>
            </p:txBody>
          </p:sp>
          <p:sp>
            <p:nvSpPr>
              <p:cNvPr id="4132" name="TextBox 146"/>
              <p:cNvSpPr txBox="1">
                <a:spLocks noChangeArrowheads="1"/>
              </p:cNvSpPr>
              <p:nvPr/>
            </p:nvSpPr>
            <p:spPr bwMode="auto">
              <a:xfrm>
                <a:off x="1785918" y="3429000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9</a:t>
                </a:r>
              </a:p>
            </p:txBody>
          </p:sp>
          <p:sp>
            <p:nvSpPr>
              <p:cNvPr id="4133" name="TextBox 147"/>
              <p:cNvSpPr txBox="1">
                <a:spLocks noChangeArrowheads="1"/>
              </p:cNvSpPr>
              <p:nvPr/>
            </p:nvSpPr>
            <p:spPr bwMode="auto">
              <a:xfrm>
                <a:off x="2143108" y="3429000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8</a:t>
                </a:r>
              </a:p>
            </p:txBody>
          </p:sp>
          <p:sp>
            <p:nvSpPr>
              <p:cNvPr id="4134" name="TextBox 151"/>
              <p:cNvSpPr txBox="1">
                <a:spLocks noChangeArrowheads="1"/>
              </p:cNvSpPr>
              <p:nvPr/>
            </p:nvSpPr>
            <p:spPr bwMode="auto">
              <a:xfrm>
                <a:off x="3571868" y="3857628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3</a:t>
                </a:r>
              </a:p>
            </p:txBody>
          </p:sp>
          <p:sp>
            <p:nvSpPr>
              <p:cNvPr id="4135" name="TextBox 152"/>
              <p:cNvSpPr txBox="1">
                <a:spLocks noChangeArrowheads="1"/>
              </p:cNvSpPr>
              <p:nvPr/>
            </p:nvSpPr>
            <p:spPr bwMode="auto">
              <a:xfrm>
                <a:off x="3929058" y="3857628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0</a:t>
                </a:r>
              </a:p>
            </p:txBody>
          </p:sp>
          <p:sp>
            <p:nvSpPr>
              <p:cNvPr id="4136" name="TextBox 153"/>
              <p:cNvSpPr txBox="1">
                <a:spLocks noChangeArrowheads="1"/>
              </p:cNvSpPr>
              <p:nvPr/>
            </p:nvSpPr>
            <p:spPr bwMode="auto">
              <a:xfrm>
                <a:off x="4286248" y="3857628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0</a:t>
                </a:r>
              </a:p>
            </p:txBody>
          </p:sp>
          <p:sp>
            <p:nvSpPr>
              <p:cNvPr id="4137" name="TextBox 156"/>
              <p:cNvSpPr txBox="1">
                <a:spLocks noChangeArrowheads="1"/>
              </p:cNvSpPr>
              <p:nvPr/>
            </p:nvSpPr>
            <p:spPr bwMode="auto">
              <a:xfrm>
                <a:off x="3214678" y="3857628"/>
                <a:ext cx="312906" cy="3693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7</a:t>
                </a:r>
              </a:p>
            </p:txBody>
          </p:sp>
        </p:grpSp>
        <p:sp>
          <p:nvSpPr>
            <p:cNvPr id="4106" name="TextBox 164"/>
            <p:cNvSpPr txBox="1">
              <a:spLocks noChangeArrowheads="1"/>
            </p:cNvSpPr>
            <p:nvPr/>
          </p:nvSpPr>
          <p:spPr bwMode="auto">
            <a:xfrm>
              <a:off x="1500166" y="1857364"/>
              <a:ext cx="295465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FF0000"/>
                  </a:solidFill>
                </a:rPr>
                <a:t>Sample B. Canadian girls</a:t>
              </a:r>
              <a:endParaRPr lang="en-US" b="1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Strand 1  Teaching &amp; Learning Plan</a:t>
            </a:r>
            <a:br>
              <a:rPr lang="en-IE" dirty="0" smtClean="0"/>
            </a:br>
            <a:r>
              <a:rPr lang="en-IE" dirty="0" smtClean="0"/>
              <a:t>Class Plan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fontScale="92500"/>
          </a:bodyPr>
          <a:lstStyle/>
          <a:p>
            <a:r>
              <a:rPr lang="en-IE" dirty="0" smtClean="0"/>
              <a:t>Introduction to Statistics &amp; Data Handling</a:t>
            </a:r>
          </a:p>
          <a:p>
            <a:r>
              <a:rPr lang="en-IE" b="1" dirty="0" smtClean="0"/>
              <a:t>Questionnaire</a:t>
            </a:r>
          </a:p>
          <a:p>
            <a:r>
              <a:rPr lang="en-IE" dirty="0" smtClean="0"/>
              <a:t>Examine </a:t>
            </a:r>
            <a:r>
              <a:rPr lang="en-IE" b="1" dirty="0" smtClean="0"/>
              <a:t>Types of Data</a:t>
            </a:r>
          </a:p>
          <a:p>
            <a:r>
              <a:rPr lang="en-IE" b="1" dirty="0" smtClean="0"/>
              <a:t>Tally</a:t>
            </a:r>
            <a:r>
              <a:rPr lang="en-IE" dirty="0" smtClean="0"/>
              <a:t> selected data from collated data</a:t>
            </a:r>
          </a:p>
          <a:p>
            <a:r>
              <a:rPr lang="en-IE" dirty="0" smtClean="0"/>
              <a:t>Recap on familiar methods of </a:t>
            </a:r>
            <a:r>
              <a:rPr lang="en-IE" b="1" dirty="0" smtClean="0"/>
              <a:t>presenting data</a:t>
            </a:r>
          </a:p>
          <a:p>
            <a:r>
              <a:rPr lang="en-IE" b="1" dirty="0" smtClean="0"/>
              <a:t>Histograms </a:t>
            </a:r>
            <a:r>
              <a:rPr lang="en-IE" dirty="0" smtClean="0"/>
              <a:t>with equal &amp; unequal class intervals</a:t>
            </a:r>
          </a:p>
          <a:p>
            <a:r>
              <a:rPr lang="en-IE" b="1" dirty="0" err="1" smtClean="0"/>
              <a:t>Stemplots</a:t>
            </a:r>
            <a:endParaRPr lang="en-IE" b="1" dirty="0" smtClean="0"/>
          </a:p>
          <a:p>
            <a:r>
              <a:rPr lang="en-IE" b="1" dirty="0" smtClean="0"/>
              <a:t>Significance </a:t>
            </a:r>
            <a:r>
              <a:rPr lang="en-IE" dirty="0" smtClean="0"/>
              <a:t>testing for comparing 2 sets of data 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IE" b="1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IE" b="1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n-IE" b="1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Word Bank </a:t>
            </a:r>
            <a:r>
              <a:rPr lang="en-IE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E" sz="2400" dirty="0" smtClean="0">
                <a:latin typeface="Arial" pitchFamily="34" charset="0"/>
                <a:cs typeface="Arial" pitchFamily="34" charset="0"/>
              </a:rPr>
            </a:br>
            <a:endParaRPr lang="en-I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14348" y="1928804"/>
          <a:ext cx="7572428" cy="4023546"/>
        </p:xfrm>
        <a:graphic>
          <a:graphicData uri="http://schemas.openxmlformats.org/drawingml/2006/table">
            <a:tbl>
              <a:tblPr/>
              <a:tblGrid>
                <a:gridCol w="1892839"/>
                <a:gridCol w="1892839"/>
                <a:gridCol w="1893375"/>
                <a:gridCol w="1893375"/>
              </a:tblGrid>
              <a:tr h="53014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Times New Roman"/>
                          <a:cs typeface="Times New Roman"/>
                        </a:rPr>
                        <a:t>Statistics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latin typeface="Calibri"/>
                          <a:ea typeface="Times New Roman"/>
                          <a:cs typeface="Times New Roman"/>
                        </a:rPr>
                        <a:t>Data categories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latin typeface="Calibri"/>
                          <a:ea typeface="Times New Roman"/>
                          <a:cs typeface="Times New Roman"/>
                        </a:rPr>
                        <a:t>Histogram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latin typeface="Calibri"/>
                          <a:ea typeface="Times New Roman"/>
                          <a:cs typeface="Times New Roman"/>
                        </a:rPr>
                        <a:t>Range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50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latin typeface="Calibri"/>
                          <a:ea typeface="Times New Roman"/>
                          <a:cs typeface="Times New Roman"/>
                        </a:rPr>
                        <a:t>Data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latin typeface="Calibri"/>
                          <a:ea typeface="Times New Roman"/>
                          <a:cs typeface="Times New Roman"/>
                        </a:rPr>
                        <a:t> Numeric discrete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latin typeface="Calibri"/>
                          <a:ea typeface="Times New Roman"/>
                          <a:cs typeface="Times New Roman"/>
                        </a:rPr>
                        <a:t>Frequency density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latin typeface="Calibri"/>
                          <a:ea typeface="Times New Roman"/>
                          <a:cs typeface="Times New Roman"/>
                        </a:rPr>
                        <a:t>Dispersion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50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latin typeface="Calibri"/>
                          <a:ea typeface="Times New Roman"/>
                          <a:cs typeface="Times New Roman"/>
                        </a:rPr>
                        <a:t>Sample space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latin typeface="Calibri"/>
                          <a:ea typeface="Times New Roman"/>
                          <a:cs typeface="Times New Roman"/>
                        </a:rPr>
                        <a:t>Numeric continuous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latin typeface="Calibri"/>
                          <a:ea typeface="Times New Roman"/>
                          <a:cs typeface="Times New Roman"/>
                        </a:rPr>
                        <a:t>Stemplot/ stem &amp; leaf diagram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latin typeface="Calibri"/>
                          <a:ea typeface="Times New Roman"/>
                          <a:cs typeface="Times New Roman"/>
                        </a:rPr>
                        <a:t>Clusters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14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latin typeface="Calibri"/>
                          <a:ea typeface="Times New Roman"/>
                          <a:cs typeface="Times New Roman"/>
                        </a:rPr>
                        <a:t>Questionnaire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latin typeface="Calibri"/>
                          <a:ea typeface="Times New Roman"/>
                          <a:cs typeface="Times New Roman"/>
                        </a:rPr>
                        <a:t>Categorical nominal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latin typeface="Calibri"/>
                          <a:ea typeface="Times New Roman"/>
                          <a:cs typeface="Times New Roman"/>
                        </a:rPr>
                        <a:t>Significant/ Levels of significance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latin typeface="Calibri"/>
                          <a:ea typeface="Times New Roman"/>
                          <a:cs typeface="Times New Roman"/>
                        </a:rPr>
                        <a:t>outliers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14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latin typeface="Calibri"/>
                          <a:ea typeface="Times New Roman"/>
                          <a:cs typeface="Times New Roman"/>
                        </a:rPr>
                        <a:t>Fair test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latin typeface="Calibri"/>
                          <a:ea typeface="Times New Roman"/>
                          <a:cs typeface="Times New Roman"/>
                        </a:rPr>
                        <a:t>Categorical ordinal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200" smtClean="0">
                          <a:latin typeface="+mn-lt"/>
                          <a:ea typeface="Times New Roman"/>
                          <a:cs typeface="Times New Roman"/>
                        </a:rPr>
                        <a:t>median</a:t>
                      </a:r>
                      <a:endParaRPr lang="en-IE" sz="120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14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latin typeface="Calibri"/>
                          <a:ea typeface="Times New Roman"/>
                          <a:cs typeface="Times New Roman"/>
                        </a:rPr>
                        <a:t>Tally/Frequency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Times New Roman"/>
                          <a:cs typeface="Times New Roman"/>
                        </a:rPr>
                        <a:t>Class intervals: Equal  or unequal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E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785786" y="857232"/>
          <a:ext cx="7572428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2599722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I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</a:t>
            </a:r>
            <a:endParaRPr kumimoji="0" lang="en-I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BD90ECA-4F5B-4521-AC56-EB0CFBF023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9BD90ECA-4F5B-4521-AC56-EB0CFBF023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9BD90ECA-4F5B-4521-AC56-EB0CFBF023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F1AAA80-F253-44EF-A0C4-9091A878B8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graphicEl>
                                              <a:dgm id="{6F1AAA80-F253-44EF-A0C4-9091A878B8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graphicEl>
                                              <a:dgm id="{6F1AAA80-F253-44EF-A0C4-9091A878B8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70B9587-B98E-41AB-AC2A-E9DEE9082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graphicEl>
                                              <a:dgm id="{270B9587-B98E-41AB-AC2A-E9DEE9082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graphicEl>
                                              <a:dgm id="{270B9587-B98E-41AB-AC2A-E9DEE9082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096AB7F-C02F-41EA-9C4C-3F74D82E1D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graphicEl>
                                              <a:dgm id="{E096AB7F-C02F-41EA-9C4C-3F74D82E1D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graphicEl>
                                              <a:dgm id="{E096AB7F-C02F-41EA-9C4C-3F74D82E1D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A2F054A-8698-4CD7-83DC-8BFD1C304C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graphicEl>
                                              <a:dgm id="{CA2F054A-8698-4CD7-83DC-8BFD1C304C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graphicEl>
                                              <a:dgm id="{CA2F054A-8698-4CD7-83DC-8BFD1C304C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4D9F0CC-85D6-4B37-8496-E91BC99B8D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graphicEl>
                                              <a:dgm id="{B4D9F0CC-85D6-4B37-8496-E91BC99B8D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graphicEl>
                                              <a:dgm id="{B4D9F0CC-85D6-4B37-8496-E91BC99B8D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87C0846-0A84-426A-83EC-DCAA8427B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graphicEl>
                                              <a:dgm id="{487C0846-0A84-426A-83EC-DCAA8427B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graphicEl>
                                              <a:dgm id="{487C0846-0A84-426A-83EC-DCAA8427B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D728282-0C7A-434E-A2FC-2581B75FC5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graphicEl>
                                              <a:dgm id="{BD728282-0C7A-434E-A2FC-2581B75FC5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graphicEl>
                                              <a:dgm id="{BD728282-0C7A-434E-A2FC-2581B75FC5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2FF0C01-6D03-4281-A0EE-C1BDE2030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graphicEl>
                                              <a:dgm id="{C2FF0C01-6D03-4281-A0EE-C1BDE2030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graphicEl>
                                              <a:dgm id="{C2FF0C01-6D03-4281-A0EE-C1BDE2030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F595F1B-B645-47F7-9360-BBF9D03E7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graphicEl>
                                              <a:dgm id="{FF595F1B-B645-47F7-9360-BBF9D03E7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graphicEl>
                                              <a:dgm id="{FF595F1B-B645-47F7-9360-BBF9D03E7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DBDF3DC-B3C7-4202-8424-F616DD7FA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>
                                            <p:graphicEl>
                                              <a:dgm id="{5DBDF3DC-B3C7-4202-8424-F616DD7FA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>
                                            <p:graphicEl>
                                              <a:dgm id="{5DBDF3DC-B3C7-4202-8424-F616DD7FA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F37E949-2A8D-439B-914F-9051571F6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>
                                            <p:graphicEl>
                                              <a:dgm id="{7F37E949-2A8D-439B-914F-9051571F6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>
                                            <p:graphicEl>
                                              <a:dgm id="{7F37E949-2A8D-439B-914F-9051571F6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441D593-171A-4177-B17A-24B9B01D8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graphicEl>
                                              <a:dgm id="{9441D593-171A-4177-B17A-24B9B01D8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graphicEl>
                                              <a:dgm id="{9441D593-171A-4177-B17A-24B9B01D8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500042"/>
            <a:ext cx="74295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800" b="1" u="sng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Categorical Data: </a:t>
            </a:r>
            <a:r>
              <a:rPr lang="en-IE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The answer to “what colour is your hair?” produces  categorical data, which fits into the categories “black”, “brown”, “red”, “blonde”, “other”.</a:t>
            </a:r>
            <a:endParaRPr lang="en-IE" sz="28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IE" sz="28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Nominal</a:t>
            </a:r>
            <a:r>
              <a:rPr lang="en-IE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e.g. naming or classifying e.g. blue eyes, brown eyes, blood group types, makes of car</a:t>
            </a:r>
            <a:r>
              <a:rPr lang="en-IE" sz="2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IE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gender, favourite subject/sport, pets.  </a:t>
            </a:r>
            <a:endParaRPr lang="en-IE" sz="28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These data cannot be organized according to any ‘natural’ order</a:t>
            </a:r>
            <a:r>
              <a:rPr lang="en-IE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n-IE" sz="28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IE" sz="28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Ordinal</a:t>
            </a:r>
            <a:r>
              <a:rPr lang="en-IE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IE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– involves some order e.g. first, second, third, Jan, Feb., March,  schoolwork pressure – a lot, some, very little, none.</a:t>
            </a:r>
            <a:endParaRPr lang="en-IE" sz="28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2845" y="642918"/>
          <a:ext cx="8643998" cy="5072098"/>
        </p:xfrm>
        <a:graphic>
          <a:graphicData uri="http://schemas.openxmlformats.org/drawingml/2006/table">
            <a:tbl>
              <a:tblPr/>
              <a:tblGrid>
                <a:gridCol w="1758102"/>
                <a:gridCol w="2202656"/>
                <a:gridCol w="2252114"/>
                <a:gridCol w="2431126"/>
              </a:tblGrid>
              <a:tr h="78507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400" b="1" dirty="0" smtClean="0">
                          <a:latin typeface="Calibri"/>
                          <a:ea typeface="Calibri"/>
                          <a:cs typeface="Times New Roman"/>
                        </a:rPr>
                        <a:t>Categorical</a:t>
                      </a:r>
                      <a:endParaRPr lang="en-IE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b="1" dirty="0">
                          <a:latin typeface="Calibri"/>
                          <a:ea typeface="Calibri"/>
                          <a:cs typeface="Times New Roman"/>
                        </a:rPr>
                        <a:t>Nominal</a:t>
                      </a: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Can be identified by particular names or categories, and cannot be organized according to any natural order.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b="1" dirty="0">
                          <a:latin typeface="Calibri"/>
                          <a:ea typeface="Calibri"/>
                          <a:cs typeface="Times New Roman"/>
                        </a:rPr>
                        <a:t>Examples</a:t>
                      </a: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b="1" dirty="0">
                          <a:latin typeface="Calibri"/>
                          <a:ea typeface="Calibri"/>
                          <a:cs typeface="Times New Roman"/>
                        </a:rPr>
                        <a:t>Suitable graphical representation</a:t>
                      </a: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375"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b="1" dirty="0">
                          <a:latin typeface="Calibri"/>
                          <a:ea typeface="Calibri"/>
                          <a:cs typeface="Times New Roman"/>
                        </a:rPr>
                        <a:t>Gender : </a:t>
                      </a: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female or male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b="1" dirty="0">
                          <a:latin typeface="Calibri"/>
                          <a:ea typeface="Calibri"/>
                          <a:cs typeface="Times New Roman"/>
                        </a:rPr>
                        <a:t>Hair colour: </a:t>
                      </a: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black, blonde etc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b="1" dirty="0">
                          <a:latin typeface="Calibri"/>
                          <a:ea typeface="Calibri"/>
                          <a:cs typeface="Times New Roman"/>
                        </a:rPr>
                        <a:t>Favourite sport: </a:t>
                      </a: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soccer, rugby etc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Bar Chart, Pictogram, </a:t>
                      </a:r>
                      <a:r>
                        <a:rPr lang="en-IE" sz="2000" dirty="0" smtClean="0">
                          <a:latin typeface="Calibri"/>
                          <a:ea typeface="Calibri"/>
                          <a:cs typeface="Times New Roman"/>
                        </a:rPr>
                        <a:t>Pie </a:t>
                      </a: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IE" sz="2000" dirty="0" smtClean="0">
                          <a:latin typeface="Calibri"/>
                          <a:ea typeface="Calibri"/>
                          <a:cs typeface="Times New Roman"/>
                        </a:rPr>
                        <a:t>hart</a:t>
                      </a: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647"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b="1" dirty="0">
                          <a:latin typeface="Calibri"/>
                          <a:ea typeface="Calibri"/>
                          <a:cs typeface="Times New Roman"/>
                        </a:rPr>
                        <a:t>Ordinal</a:t>
                      </a: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Identified  by categories which can be ordered in some way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b="1" dirty="0">
                          <a:latin typeface="Calibri"/>
                          <a:ea typeface="Calibri"/>
                          <a:cs typeface="Times New Roman"/>
                        </a:rPr>
                        <a:t>Watching TV:</a:t>
                      </a: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 never, rarely, sometimes , a lot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Bar Chart, Pictogram, </a:t>
                      </a:r>
                      <a:r>
                        <a:rPr lang="en-IE" sz="2000" dirty="0" smtClean="0">
                          <a:latin typeface="Calibri"/>
                          <a:ea typeface="Calibri"/>
                          <a:cs typeface="Times New Roman"/>
                        </a:rPr>
                        <a:t>Pie </a:t>
                      </a: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IE" sz="2000" dirty="0" smtClean="0">
                          <a:latin typeface="Calibri"/>
                          <a:ea typeface="Calibri"/>
                          <a:cs typeface="Times New Roman"/>
                        </a:rPr>
                        <a:t>hart</a:t>
                      </a: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rot="5400000" flipH="1" flipV="1">
            <a:off x="642910" y="1357298"/>
            <a:ext cx="128588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821505" y="2964653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500042"/>
            <a:ext cx="864399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4400" b="1" u="sng" dirty="0" smtClean="0">
                <a:solidFill>
                  <a:srgbClr val="FF0000"/>
                </a:solidFill>
              </a:rPr>
              <a:t>Numeric Data</a:t>
            </a:r>
            <a:r>
              <a:rPr lang="en-IE" sz="4400" b="1" dirty="0" smtClean="0"/>
              <a:t>: </a:t>
            </a:r>
            <a:r>
              <a:rPr lang="en-IE" sz="4400" dirty="0" smtClean="0"/>
              <a:t>Data represented by real   numbers</a:t>
            </a:r>
          </a:p>
          <a:p>
            <a:endParaRPr lang="en-IE" sz="4400" dirty="0" smtClean="0"/>
          </a:p>
          <a:p>
            <a:pPr lvl="0"/>
            <a:r>
              <a:rPr lang="en-IE" sz="3600" b="1" dirty="0" smtClean="0">
                <a:solidFill>
                  <a:srgbClr val="FF0000"/>
                </a:solidFill>
              </a:rPr>
              <a:t>Discrete</a:t>
            </a:r>
            <a:r>
              <a:rPr lang="en-IE" sz="3600" dirty="0" smtClean="0"/>
              <a:t> – distinct values,  e.g. how many people live in each household i.e. cannot have 2.75 people in a household </a:t>
            </a:r>
          </a:p>
          <a:p>
            <a:pPr lvl="0"/>
            <a:endParaRPr lang="en-IE" sz="3600" dirty="0" smtClean="0"/>
          </a:p>
          <a:p>
            <a:pPr lvl="0"/>
            <a:r>
              <a:rPr lang="en-IE" sz="3600" b="1" dirty="0" smtClean="0">
                <a:solidFill>
                  <a:srgbClr val="FF0000"/>
                </a:solidFill>
              </a:rPr>
              <a:t>Continuous</a:t>
            </a:r>
            <a:r>
              <a:rPr lang="en-IE" sz="3600" dirty="0" smtClean="0"/>
              <a:t> – infinite number of values between any 2 given values e.g. heights, weights, lengths in the long jump, high jump.</a:t>
            </a:r>
            <a:endParaRPr lang="en-IE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85786" y="214290"/>
          <a:ext cx="7858180" cy="4808192"/>
        </p:xfrm>
        <a:graphic>
          <a:graphicData uri="http://schemas.openxmlformats.org/drawingml/2006/table">
            <a:tbl>
              <a:tblPr/>
              <a:tblGrid>
                <a:gridCol w="1571636"/>
                <a:gridCol w="2286016"/>
                <a:gridCol w="2227816"/>
                <a:gridCol w="1772712"/>
              </a:tblGrid>
              <a:tr h="107157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 smtClean="0">
                          <a:latin typeface="Calibri"/>
                          <a:ea typeface="Calibri"/>
                          <a:cs typeface="Times New Roman"/>
                        </a:rPr>
                        <a:t>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800" b="1" dirty="0" smtClean="0">
                          <a:latin typeface="+mn-lt"/>
                          <a:ea typeface="Calibri"/>
                          <a:cs typeface="Times New Roman"/>
                        </a:rPr>
                        <a:t>Numeric                       </a:t>
                      </a:r>
                      <a:endParaRPr lang="en-IE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 smtClean="0">
                          <a:latin typeface="Calibri"/>
                          <a:ea typeface="Calibri"/>
                          <a:cs typeface="Times New Roman"/>
                        </a:rPr>
                        <a:t>Discrete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IE" sz="1600" b="1" i="1" dirty="0" smtClean="0">
                          <a:latin typeface="Calibri"/>
                          <a:ea typeface="Calibri"/>
                          <a:cs typeface="Times New Roman"/>
                        </a:rPr>
                        <a:t>xampl</a:t>
                      </a:r>
                      <a:r>
                        <a:rPr lang="en-IE" sz="1600" b="1" dirty="0" smtClean="0">
                          <a:latin typeface="Calibri"/>
                          <a:ea typeface="Calibri"/>
                          <a:cs typeface="Times New Roman"/>
                        </a:rPr>
                        <a:t>es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en-IE" sz="1600" b="1" dirty="0" smtClean="0">
                          <a:latin typeface="Calibri"/>
                        </a:rPr>
                        <a:t>Suitable </a:t>
                      </a:r>
                      <a:r>
                        <a:rPr lang="en-IE" sz="1600" b="1" dirty="0">
                          <a:latin typeface="Calibri"/>
                        </a:rPr>
                        <a:t>graphical representation</a:t>
                      </a:r>
                      <a:r>
                        <a:rPr lang="en-IE" sz="1600" dirty="0">
                          <a:latin typeface="Calibri"/>
                        </a:rPr>
                        <a:t> </a:t>
                      </a: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6809"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>
                          <a:latin typeface="+mn-lt"/>
                          <a:ea typeface="Calibri"/>
                          <a:cs typeface="Times New Roman"/>
                        </a:rPr>
                        <a:t>Data can only have a finite number of values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Number of peas in a pod,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Age in years (as opposed to age)</a:t>
                      </a: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Bar Chart, pie chart, line graph, </a:t>
                      </a:r>
                      <a:r>
                        <a:rPr lang="en-IE" sz="1600" b="1" dirty="0">
                          <a:latin typeface="Calibri"/>
                          <a:ea typeface="Calibri"/>
                          <a:cs typeface="Times New Roman"/>
                        </a:rPr>
                        <a:t>stemplot</a:t>
                      </a: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719"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 smtClean="0">
                          <a:latin typeface="Calibri"/>
                          <a:ea typeface="Calibri"/>
                          <a:cs typeface="Times New Roman"/>
                        </a:rPr>
                        <a:t>Continuous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Data can assume an infinite number of values between any 2 given values. Students height may be 1.4325m</a:t>
                      </a: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 smtClean="0">
                          <a:latin typeface="Calibri"/>
                          <a:ea typeface="Calibri"/>
                          <a:cs typeface="Times New Roman"/>
                        </a:rPr>
                        <a:t>Height</a:t>
                      </a: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, arm span, foot length.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 smtClean="0">
                          <a:latin typeface="Calibri"/>
                          <a:ea typeface="Calibri"/>
                          <a:cs typeface="Times New Roman"/>
                        </a:rPr>
                        <a:t>Histogram</a:t>
                      </a: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, line graph,  </a:t>
                      </a:r>
                      <a:r>
                        <a:rPr lang="en-IE" sz="1600" b="1" dirty="0">
                          <a:latin typeface="Calibri"/>
                          <a:ea typeface="Calibri"/>
                          <a:cs typeface="Times New Roman"/>
                        </a:rPr>
                        <a:t>stemplot</a:t>
                      </a: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Text Box 1"/>
          <p:cNvSpPr txBox="1">
            <a:spLocks noChangeArrowheads="1"/>
          </p:cNvSpPr>
          <p:nvPr/>
        </p:nvSpPr>
        <p:spPr bwMode="auto">
          <a:xfrm flipH="1">
            <a:off x="1065532" y="357166"/>
            <a:ext cx="45719" cy="71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5429264"/>
            <a:ext cx="7286676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2400" i="1" dirty="0" smtClean="0">
                <a:solidFill>
                  <a:srgbClr val="FF0000"/>
                </a:solidFill>
                <a:ea typeface="Calibri"/>
                <a:cs typeface="Times New Roman"/>
              </a:rPr>
              <a:t>In practice no scale is truly continuous because measurement is restricted by some level of accuracy.</a:t>
            </a:r>
            <a:endParaRPr lang="en-IE" sz="24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1500166" y="2143116"/>
            <a:ext cx="71438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1428728" y="785794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u="sng" dirty="0" smtClean="0"/>
              <a:t>Pie Chart</a:t>
            </a:r>
            <a:endParaRPr lang="en-IE" u="sng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286000" y="2057400"/>
          <a:ext cx="5572148" cy="3514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Sub>
          <a:bldChart bld="category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u="sng" dirty="0" smtClean="0"/>
              <a:t>Bar Chart</a:t>
            </a:r>
            <a:endParaRPr lang="en-IE" u="sng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857224" y="1857364"/>
          <a:ext cx="6572296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Chart bld="seriesEl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994</Words>
  <Application>Microsoft Office PowerPoint</Application>
  <PresentationFormat>On-screen Show (4:3)</PresentationFormat>
  <Paragraphs>830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Presentation Secondary School Listowel</vt:lpstr>
      <vt:lpstr>Strand 1  Teaching &amp; Learning Plan Class Plan</vt:lpstr>
      <vt:lpstr>Slide 3</vt:lpstr>
      <vt:lpstr>Slide 4</vt:lpstr>
      <vt:lpstr>Slide 5</vt:lpstr>
      <vt:lpstr>Slide 6</vt:lpstr>
      <vt:lpstr>Slide 7</vt:lpstr>
      <vt:lpstr>Pie Chart</vt:lpstr>
      <vt:lpstr>Bar Chart</vt:lpstr>
      <vt:lpstr>Trend Graph</vt:lpstr>
      <vt:lpstr>Pictogram</vt:lpstr>
      <vt:lpstr>Slide 12</vt:lpstr>
      <vt:lpstr>Slide 13</vt:lpstr>
      <vt:lpstr>Areas Of Rectangles</vt:lpstr>
      <vt:lpstr>Slide 15</vt:lpstr>
      <vt:lpstr>Slide 16</vt:lpstr>
      <vt:lpstr>Slide 17</vt:lpstr>
      <vt:lpstr>Slide 18</vt:lpstr>
      <vt:lpstr>Slide 19</vt:lpstr>
      <vt:lpstr> Word Bank 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</dc:title>
  <dc:creator>JF</dc:creator>
  <cp:lastModifiedBy> Gabrielle</cp:lastModifiedBy>
  <cp:revision>76</cp:revision>
  <dcterms:created xsi:type="dcterms:W3CDTF">2009-03-12T00:29:43Z</dcterms:created>
  <dcterms:modified xsi:type="dcterms:W3CDTF">2010-08-26T15:29:11Z</dcterms:modified>
</cp:coreProperties>
</file>